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074" r:id="rId4"/>
  </p:sldMasterIdLst>
  <p:notesMasterIdLst>
    <p:notesMasterId r:id="rId41"/>
  </p:notesMasterIdLst>
  <p:handoutMasterIdLst>
    <p:handoutMasterId r:id="rId42"/>
  </p:handoutMasterIdLst>
  <p:sldIdLst>
    <p:sldId id="1210" r:id="rId5"/>
    <p:sldId id="1245" r:id="rId6"/>
    <p:sldId id="1240" r:id="rId7"/>
    <p:sldId id="1220" r:id="rId8"/>
    <p:sldId id="1219" r:id="rId9"/>
    <p:sldId id="1297" r:id="rId10"/>
    <p:sldId id="1221" r:id="rId11"/>
    <p:sldId id="1249" r:id="rId12"/>
    <p:sldId id="1302" r:id="rId13"/>
    <p:sldId id="1303" r:id="rId14"/>
    <p:sldId id="1311" r:id="rId15"/>
    <p:sldId id="1304" r:id="rId16"/>
    <p:sldId id="1305" r:id="rId17"/>
    <p:sldId id="1306" r:id="rId18"/>
    <p:sldId id="1307" r:id="rId19"/>
    <p:sldId id="1309" r:id="rId20"/>
    <p:sldId id="1234" r:id="rId21"/>
    <p:sldId id="1295" r:id="rId22"/>
    <p:sldId id="1263" r:id="rId23"/>
    <p:sldId id="1261" r:id="rId24"/>
    <p:sldId id="1274" r:id="rId25"/>
    <p:sldId id="1276" r:id="rId26"/>
    <p:sldId id="1278" r:id="rId27"/>
    <p:sldId id="1279" r:id="rId28"/>
    <p:sldId id="1264" r:id="rId29"/>
    <p:sldId id="1266" r:id="rId30"/>
    <p:sldId id="1265" r:id="rId31"/>
    <p:sldId id="1282" r:id="rId32"/>
    <p:sldId id="1283" r:id="rId33"/>
    <p:sldId id="1284" r:id="rId34"/>
    <p:sldId id="1285" r:id="rId35"/>
    <p:sldId id="1288" r:id="rId36"/>
    <p:sldId id="1289" r:id="rId37"/>
    <p:sldId id="1290" r:id="rId38"/>
    <p:sldId id="1291" r:id="rId39"/>
    <p:sldId id="1310" r:id="rId40"/>
  </p:sldIdLst>
  <p:sldSz cx="9144000" cy="6858000" type="screen4x3"/>
  <p:notesSz cx="7010400" cy="929640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03">
          <p15:clr>
            <a:srgbClr val="A4A3A4"/>
          </p15:clr>
        </p15:guide>
        <p15:guide id="2" pos="293">
          <p15:clr>
            <a:srgbClr val="A4A3A4"/>
          </p15:clr>
        </p15:guide>
      </p15:sldGuideLst>
    </p:ext>
    <p:ext uri="{2D200454-40CA-4A62-9FC3-DE9A4176ACB9}">
      <p15:notesGuideLst xmlns:p15="http://schemas.microsoft.com/office/powerpoint/2012/main">
        <p15:guide id="1" orient="horz" pos="2927">
          <p15:clr>
            <a:srgbClr val="A4A3A4"/>
          </p15:clr>
        </p15:guide>
        <p15:guide id="2" pos="220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a:srgbClr val="FF3300"/>
    <a:srgbClr val="3333CC"/>
    <a:srgbClr val="FFFFFF"/>
    <a:srgbClr val="FFFF99"/>
    <a:srgbClr val="3333FF"/>
    <a:srgbClr val="FFCCCC"/>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90" autoAdjust="0"/>
    <p:restoredTop sz="87106" autoAdjust="0"/>
  </p:normalViewPr>
  <p:slideViewPr>
    <p:cSldViewPr snapToGrid="0">
      <p:cViewPr varScale="1">
        <p:scale>
          <a:sx n="77" d="100"/>
          <a:sy n="77" d="100"/>
        </p:scale>
        <p:origin x="1368" y="78"/>
      </p:cViewPr>
      <p:guideLst>
        <p:guide orient="horz" pos="203"/>
        <p:guide pos="293"/>
      </p:guideLst>
    </p:cSldViewPr>
  </p:slideViewPr>
  <p:outlineViewPr>
    <p:cViewPr>
      <p:scale>
        <a:sx n="66" d="100"/>
        <a:sy n="66" d="100"/>
      </p:scale>
      <p:origin x="0" y="0"/>
    </p:cViewPr>
  </p:outlineViewPr>
  <p:notesTextViewPr>
    <p:cViewPr>
      <p:scale>
        <a:sx n="100" d="100"/>
        <a:sy n="100" d="100"/>
      </p:scale>
      <p:origin x="0" y="0"/>
    </p:cViewPr>
  </p:notesTextViewPr>
  <p:sorterViewPr>
    <p:cViewPr>
      <p:scale>
        <a:sx n="140" d="100"/>
        <a:sy n="140" d="100"/>
      </p:scale>
      <p:origin x="0" y="0"/>
    </p:cViewPr>
  </p:sorterViewPr>
  <p:notesViewPr>
    <p:cSldViewPr snapToGrid="0">
      <p:cViewPr>
        <p:scale>
          <a:sx n="90" d="100"/>
          <a:sy n="90" d="100"/>
        </p:scale>
        <p:origin x="-1734" y="360"/>
      </p:cViewPr>
      <p:guideLst>
        <p:guide orient="horz" pos="2927"/>
        <p:guide pos="220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772924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Rot="1" noChangeAspect="1" noChangeArrowheads="1" noTextEdit="1"/>
          </p:cNvSpPr>
          <p:nvPr>
            <p:ph type="sldImg" idx="2"/>
          </p:nvPr>
        </p:nvSpPr>
        <p:spPr bwMode="auto">
          <a:xfrm>
            <a:off x="1182688" y="698500"/>
            <a:ext cx="4643437" cy="3482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1" name="Rectangle 3"/>
          <p:cNvSpPr>
            <a:spLocks noGrp="1" noChangeArrowheads="1"/>
          </p:cNvSpPr>
          <p:nvPr>
            <p:ph type="body" sz="quarter" idx="3"/>
          </p:nvPr>
        </p:nvSpPr>
        <p:spPr bwMode="auto">
          <a:xfrm>
            <a:off x="933450" y="4713288"/>
            <a:ext cx="5143500" cy="4184650"/>
          </a:xfrm>
          <a:prstGeom prst="rect">
            <a:avLst/>
          </a:prstGeom>
          <a:noFill/>
          <a:ln w="12700">
            <a:noFill/>
            <a:miter lim="800000"/>
            <a:headEnd/>
            <a:tailEnd/>
          </a:ln>
          <a:effectLst/>
        </p:spPr>
        <p:txBody>
          <a:bodyPr vert="horz" wrap="square" lIns="92195" tIns="45289" rIns="92195" bIns="45289" numCol="1" anchor="t" anchorCtr="0" compatLnSpc="1">
            <a:prstTxWarp prst="textNoShape">
              <a:avLst/>
            </a:prstTxWarp>
          </a:bodyPr>
          <a:lstStyle/>
          <a:p>
            <a:pPr lvl="0"/>
            <a:r>
              <a:rPr lang="en-US" noProof="0" dirty="0"/>
              <a:t>Click to edit Master notes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Tree>
    <p:extLst>
      <p:ext uri="{BB962C8B-B14F-4D97-AF65-F5344CB8AC3E}">
        <p14:creationId xmlns:p14="http://schemas.microsoft.com/office/powerpoint/2010/main" val="4005126705"/>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4294967295"/>
          </p:nvPr>
        </p:nvSpPr>
        <p:spPr bwMode="auto">
          <a:xfrm>
            <a:off x="3971925" y="8829675"/>
            <a:ext cx="3036888" cy="465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473" tIns="46237" rIns="92473" bIns="46237"/>
          <a:lstStyle>
            <a:lvl1pPr defTabSz="927100">
              <a:defRPr>
                <a:solidFill>
                  <a:schemeClr val="tx1"/>
                </a:solidFill>
                <a:latin typeface="Arial" pitchFamily="34" charset="0"/>
              </a:defRPr>
            </a:lvl1pPr>
            <a:lvl2pPr marL="742950" indent="-285750" defTabSz="927100">
              <a:defRPr>
                <a:solidFill>
                  <a:schemeClr val="tx1"/>
                </a:solidFill>
                <a:latin typeface="Arial" pitchFamily="34" charset="0"/>
              </a:defRPr>
            </a:lvl2pPr>
            <a:lvl3pPr marL="1143000" indent="-228600" defTabSz="927100">
              <a:defRPr>
                <a:solidFill>
                  <a:schemeClr val="tx1"/>
                </a:solidFill>
                <a:latin typeface="Arial" pitchFamily="34" charset="0"/>
              </a:defRPr>
            </a:lvl3pPr>
            <a:lvl4pPr marL="1600200" indent="-228600" defTabSz="927100">
              <a:defRPr>
                <a:solidFill>
                  <a:schemeClr val="tx1"/>
                </a:solidFill>
                <a:latin typeface="Arial" pitchFamily="34" charset="0"/>
              </a:defRPr>
            </a:lvl4pPr>
            <a:lvl5pPr marL="2057400" indent="-228600" defTabSz="927100">
              <a:defRPr>
                <a:solidFill>
                  <a:schemeClr val="tx1"/>
                </a:solidFill>
                <a:latin typeface="Arial" pitchFamily="34" charset="0"/>
              </a:defRPr>
            </a:lvl5pPr>
            <a:lvl6pPr marL="2514600" indent="-228600" defTabSz="927100" eaLnBrk="0" fontAlgn="base" hangingPunct="0">
              <a:spcBef>
                <a:spcPct val="0"/>
              </a:spcBef>
              <a:spcAft>
                <a:spcPct val="0"/>
              </a:spcAft>
              <a:defRPr>
                <a:solidFill>
                  <a:schemeClr val="tx1"/>
                </a:solidFill>
                <a:latin typeface="Arial" pitchFamily="34" charset="0"/>
              </a:defRPr>
            </a:lvl6pPr>
            <a:lvl7pPr marL="2971800" indent="-228600" defTabSz="927100" eaLnBrk="0" fontAlgn="base" hangingPunct="0">
              <a:spcBef>
                <a:spcPct val="0"/>
              </a:spcBef>
              <a:spcAft>
                <a:spcPct val="0"/>
              </a:spcAft>
              <a:defRPr>
                <a:solidFill>
                  <a:schemeClr val="tx1"/>
                </a:solidFill>
                <a:latin typeface="Arial" pitchFamily="34" charset="0"/>
              </a:defRPr>
            </a:lvl7pPr>
            <a:lvl8pPr marL="3429000" indent="-228600" defTabSz="927100" eaLnBrk="0" fontAlgn="base" hangingPunct="0">
              <a:spcBef>
                <a:spcPct val="0"/>
              </a:spcBef>
              <a:spcAft>
                <a:spcPct val="0"/>
              </a:spcAft>
              <a:defRPr>
                <a:solidFill>
                  <a:schemeClr val="tx1"/>
                </a:solidFill>
                <a:latin typeface="Arial" pitchFamily="34" charset="0"/>
              </a:defRPr>
            </a:lvl8pPr>
            <a:lvl9pPr marL="3886200" indent="-228600" defTabSz="927100" eaLnBrk="0" fontAlgn="base" hangingPunct="0">
              <a:spcBef>
                <a:spcPct val="0"/>
              </a:spcBef>
              <a:spcAft>
                <a:spcPct val="0"/>
              </a:spcAft>
              <a:defRPr>
                <a:solidFill>
                  <a:schemeClr val="tx1"/>
                </a:solidFill>
                <a:latin typeface="Arial" pitchFamily="34" charset="0"/>
              </a:defRPr>
            </a:lvl9pPr>
          </a:lstStyle>
          <a:p>
            <a:pPr eaLnBrk="1" hangingPunct="1"/>
            <a:fld id="{5B5BEE2B-CD51-4A67-853E-A659FEA70FAF}" type="slidenum">
              <a:rPr lang="en-US" altLang="en-US">
                <a:latin typeface="Times New Roman" pitchFamily="18" charset="0"/>
                <a:cs typeface="Arial" pitchFamily="34" charset="0"/>
              </a:rPr>
              <a:pPr eaLnBrk="1" hangingPunct="1"/>
              <a:t>1</a:t>
            </a:fld>
            <a:endParaRPr lang="en-US" altLang="en-US">
              <a:latin typeface="Times New Roman" pitchFamily="18" charset="0"/>
              <a:cs typeface="Arial" pitchFamily="34"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 typeface="+mj-lt"/>
              <a:buNone/>
            </a:pPr>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78007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957192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a:t>Now, let’s look at the NEAT user preferences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p:cNvSpPr>
            <a:spLocks noGrp="1" noRot="1" noChangeAspect="1" noTextEdit="1"/>
          </p:cNvSpPr>
          <p:nvPr>
            <p:ph type="sldImg"/>
          </p:nvPr>
        </p:nvSpPr>
        <p:spPr>
          <a:ln/>
        </p:spPr>
      </p:sp>
      <p:sp>
        <p:nvSpPr>
          <p:cNvPr id="10342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You can access the preferences by clicking the Settings button on the top toolbar.  When you do, the available preferences will show in the main view.</a:t>
            </a:r>
          </a:p>
          <a:p>
            <a:endParaRPr lang="en-US" altLang="en-US" dirty="0"/>
          </a:p>
          <a:p>
            <a:r>
              <a:rPr lang="en-US" altLang="en-US" dirty="0"/>
              <a:t>When you double click a file in NEAT, the file displays in the standard NEAT grid view.  There is an option to show a file in a text editor instead of grid view.  To access this, right click a file in either the Tabbed or Tree view and a pop up menu will offer an option to Open in Editor.  Selecting this will open the file in </a:t>
            </a:r>
            <a:r>
              <a:rPr lang="en-US" altLang="en-US" dirty="0" err="1"/>
              <a:t>Wordpad</a:t>
            </a:r>
            <a:r>
              <a:rPr lang="en-US" altLang="en-US" dirty="0"/>
              <a:t> by default.  </a:t>
            </a:r>
            <a:r>
              <a:rPr lang="en-US" altLang="en-US" dirty="0" err="1"/>
              <a:t>Wordpad</a:t>
            </a:r>
            <a:r>
              <a:rPr lang="en-US" altLang="en-US" dirty="0"/>
              <a:t> was chosen because it is a standard Windows program and it handles UNIX line endings better than notepad.  If you want to use another text editor besides </a:t>
            </a:r>
            <a:r>
              <a:rPr lang="en-US" altLang="en-US" dirty="0" err="1"/>
              <a:t>Wordpad</a:t>
            </a:r>
            <a:r>
              <a:rPr lang="en-US" altLang="en-US" dirty="0"/>
              <a:t>, change this in the Preferences via the text box.  </a:t>
            </a:r>
          </a:p>
          <a:p>
            <a:endParaRPr lang="en-US" altLang="en-US" dirty="0"/>
          </a:p>
          <a:p>
            <a:r>
              <a:rPr lang="en-US" altLang="en-US" dirty="0"/>
              <a:t>notepad.exe, that is delivered with Windows doesn’t make a good editor selection since it doesn’t handle the Unix line endings properly.  I prefer notepad++, a free, open source text editor that you can get as a downloadable zipped file (no install so don’t need admin rights).  It has macro capability and much more which can be quite helpful when using the NEAT SSCs to SQL utility or the grid Filter Editor as you will see later.  </a:t>
            </a:r>
          </a:p>
          <a:p>
            <a:endParaRPr lang="en-US" altLang="en-US" dirty="0"/>
          </a:p>
          <a:p>
            <a:r>
              <a:rPr lang="en-US" altLang="en-US" dirty="0"/>
              <a:t>(If users request) - http://notepad-plus-plus.org/download to get the latest version.  There are different download options available including an installer or zip package.</a:t>
            </a:r>
          </a:p>
          <a:p>
            <a:endParaRPr lang="en-US" altLang="en-US" dirty="0"/>
          </a:p>
          <a:p>
            <a:r>
              <a:rPr lang="en-US" altLang="en-US" dirty="0"/>
              <a:t>NEAT will remember your preference selection between sessions for all preferences.  If you decide to use something like notepad++ has not been added to the Windows PATH, you’ll need to input the entire path to the executable.  I don’t often open files in the text editor but when I do, it is usually to confirm that what I’m seeing in a grid is what is in the XML.  I might use this to confirm NEAT is working correctly.</a:t>
            </a:r>
          </a:p>
          <a:p>
            <a:endParaRPr lang="en-US" altLang="en-US" dirty="0"/>
          </a:p>
          <a:p>
            <a:r>
              <a:rPr lang="en-US" altLang="en-US" dirty="0"/>
              <a:t>While we’re on this, let’s talk about what happens when you double click a file to view in a grid or right click a file and Open in Editor.  Since the files are most likely zipped into a single file, NEAT extracts the requested file to a temporary location prior to showing.  After you close the grid, NEAT expects you might use this file again soon so doesn’t delete it just yet.  If it hasn’t been used in 5 days, it gets deleted.  This is done in an effort to save the extra time it takes to </a:t>
            </a:r>
            <a:r>
              <a:rPr lang="en-US" altLang="en-US" dirty="0" err="1"/>
              <a:t>uncompress</a:t>
            </a:r>
            <a:r>
              <a:rPr lang="en-US" altLang="en-US" dirty="0"/>
              <a:t> that file from the archive.  You can manually remove these files by right clicking a file tab header in Tabbed view or the .zip file in Tree view and selecting the option Delete Temp Files.  This could be useful if you use the same filename when transferring files from your constructed work directory and you’re not seeing the updates you expect in the grid.  The design here is lacking and the developer has on the To Do list to make this work better, possibly by comparing the file time stamps.</a:t>
            </a:r>
          </a:p>
          <a:p>
            <a:endParaRPr lang="en-US" altLang="en-US" dirty="0"/>
          </a:p>
          <a:p>
            <a:r>
              <a:rPr lang="en-US" altLang="en-US" dirty="0"/>
              <a:t>And in case you’re wondering where NEAT  keeps these temporary files, you can find them on a Windows 7 machine somewhere akin to C:\Users\User Name\</a:t>
            </a:r>
            <a:r>
              <a:rPr lang="en-US" altLang="en-US" dirty="0" err="1"/>
              <a:t>AppData</a:t>
            </a:r>
            <a:r>
              <a:rPr lang="en-US" altLang="en-US" dirty="0"/>
              <a:t>\Roaming\neat.  It’s in a slightly different place on Windows XP. NEAT uses this location for more than just temporarily cached files.  If you were to delete this entire neat directory, it would be OK and NEAT would still function properly and recreate the needed files.  Some of these files include program use saved settings. If you ever run into weird problems where grid views may not display correctly.  It’s best to let the developer know if this happens, so the problem may be investigated and fixed, but if you need a functioning program deleting these temp files could be something to try to resolve the problem.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noTextEdit="1"/>
          </p:cNvSpPr>
          <p:nvPr>
            <p:ph type="sldImg"/>
          </p:nvPr>
        </p:nvSpPr>
        <p:spPr>
          <a:ln/>
        </p:spPr>
      </p:sp>
      <p:sp>
        <p:nvSpPr>
          <p:cNvPr id="10445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When Include Headers On</a:t>
            </a:r>
            <a:r>
              <a:rPr lang="en-US" altLang="en-US" baseline="0" dirty="0"/>
              <a:t> Copy</a:t>
            </a:r>
            <a:r>
              <a:rPr lang="en-US" altLang="en-US" dirty="0"/>
              <a:t> is checked, the column headers are included as part of the selection when using CTRL+C to copy data from the grid.  When unchecked, only the selected data without column headers are copied to the clipboard.</a:t>
            </a:r>
          </a:p>
          <a:p>
            <a:endParaRPr lang="en-US" altLang="en-US" dirty="0"/>
          </a:p>
          <a:p>
            <a:r>
              <a:rPr lang="en-US" altLang="en-US" dirty="0"/>
              <a:t>It’s easy it is to get data from a grid into MS Excel.  Tim Toady, there’s more than one way to do it and we’ll see other ways later.  For now, just know that you can easily copy then paste data into excel, a text editor, or </a:t>
            </a:r>
            <a:r>
              <a:rPr lang="en-US" altLang="en-US" dirty="0" err="1"/>
              <a:t>Ramview</a:t>
            </a:r>
            <a:r>
              <a:rPr lang="en-US" altLang="en-US" dirty="0"/>
              <a:t>.</a:t>
            </a:r>
          </a:p>
          <a:p>
            <a:endParaRPr lang="en-US" altLang="en-US" dirty="0"/>
          </a:p>
          <a:p>
            <a:r>
              <a:rPr lang="en-US" altLang="en-US" dirty="0"/>
              <a:t>In Preferences, Tabbed File View is the default view on a new NEAT setup and it is shown here in the bottom left.  This lists each available grid in a separate row.  Some files may contain more than one grid view.  Using the top empty (auto-filter) row you quickly filter to the file or grid of interest.  The Tree View also offers a Find option at the top of the view.  One thing the Tree View offers is the ability to open all available grids for the file.</a:t>
            </a:r>
          </a:p>
          <a:p>
            <a:endParaRPr lang="en-US" altLang="en-US" dirty="0"/>
          </a:p>
          <a:p>
            <a:r>
              <a:rPr lang="en-US" altLang="en-US" dirty="0"/>
              <a:t>If Settings &gt;Tabbed File View is unchecked, the main view will show a Tree view type display.  In this case, each file is listed as a branch from the root .zip file and each grid listed as a node beneath.  </a:t>
            </a:r>
          </a:p>
          <a:p>
            <a:endParaRPr lang="en-US" altLang="en-US" dirty="0"/>
          </a:p>
          <a:p>
            <a:r>
              <a:rPr lang="en-US" altLang="en-US" dirty="0"/>
              <a:t>Grid design has been left to developer discretion.  But mostly, the XML file structure drives this.  Sometimes grids are joined to include data from other XML files into the master grid.  For example, this can be seen in the AAR-&gt;AARs grid where the Route Group column was inserted from the RouteGroups.xml.</a:t>
            </a:r>
          </a:p>
          <a:p>
            <a:endParaRPr lang="en-US" altLang="en-US" dirty="0"/>
          </a:p>
          <a:p>
            <a:r>
              <a:rPr lang="en-US" altLang="en-US" dirty="0"/>
              <a:t>To close a file in Tabbed view click the X icon in the tab header and in the Tree View right click the main (zip) file and select Close.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Slide Image Placeholder 1"/>
          <p:cNvSpPr>
            <a:spLocks noGrp="1" noRot="1" noChangeAspect="1" noTextEdit="1"/>
          </p:cNvSpPr>
          <p:nvPr>
            <p:ph type="sldImg"/>
          </p:nvPr>
        </p:nvSpPr>
        <p:spPr>
          <a:ln/>
        </p:spPr>
      </p:sp>
      <p:sp>
        <p:nvSpPr>
          <p:cNvPr id="10547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Now that we’ve covered the different files that NEAT can show a grid view for, let’s move on to getting around the grids.  We’ll start with the grid layout.</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a:ln/>
        </p:spPr>
      </p:sp>
      <p:sp>
        <p:nvSpPr>
          <p:cNvPr id="11673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The caption contains the Opened file (name).</a:t>
            </a:r>
          </a:p>
          <a:p>
            <a:endParaRPr lang="en-US" altLang="en-US" dirty="0"/>
          </a:p>
          <a:p>
            <a:r>
              <a:rPr lang="en-US" altLang="en-US" dirty="0"/>
              <a:t>Below the caption are two Tool Bars.  The Main Tool Bar is available on every grid with five buttons:  Print, Layout, Add Grid, User Expr</a:t>
            </a:r>
            <a:r>
              <a:rPr lang="en-US" altLang="en-US" baseline="0" dirty="0"/>
              <a:t> and Help</a:t>
            </a:r>
            <a:r>
              <a:rPr lang="en-US" altLang="en-US" dirty="0"/>
              <a:t>.  The Grid Tool Bar contains grid specific buttons/utilities unique to that grid.  In the sample graphic for APT grid there is available Show Column button.  Clicking Print opens the Print Preview where you can print or export to different file types which we’ll cover in more detail later. </a:t>
            </a:r>
          </a:p>
          <a:p>
            <a:endParaRPr lang="en-US" altLang="en-US" dirty="0"/>
          </a:p>
          <a:p>
            <a:r>
              <a:rPr lang="en-US" altLang="en-US" dirty="0"/>
              <a:t>The first time you open a grid, it shows in it’s default state.  When you exit a grid the layout is saved so any modifications you may have made like columns rearranged, grouped, sorted, or filtered are saved and loaded the next time you open the grid.  It should look the way you last closed it the next time you open it.  This includes any filters that were in effect when you last closed it unless</a:t>
            </a:r>
            <a:r>
              <a:rPr lang="en-US" altLang="en-US" baseline="0" dirty="0"/>
              <a:t> you checked the box in settings to Clear Filter On Exit</a:t>
            </a:r>
            <a:r>
              <a:rPr lang="en-US" altLang="en-US" dirty="0"/>
              <a:t>.  Pay attention, because there have been numerous occasions where some have opened a grid and didn’t see something expected and eventually realize there’s a filter in effect.  You can quickly see whether a filter is in effect in the bottom left of the grid where it shows filter panel.  To permanently remove the filter click the X at the bottom left of the grid.  If you want to get back to the default state then click the Restore Layout button.  It will put the grid back to the default column widths and order, remove any sorting, filtering, grouping, and hiding or showing columns that may have been done. </a:t>
            </a:r>
          </a:p>
          <a:p>
            <a:endParaRPr lang="en-US" altLang="en-US" dirty="0"/>
          </a:p>
          <a:p>
            <a:r>
              <a:rPr lang="en-US" altLang="en-US" dirty="0"/>
              <a:t>Below the Tool Bars is the Main Tab Control containing the open grid tab pages (grid view).  A grid view has a number of associated attributes shown.</a:t>
            </a:r>
          </a:p>
          <a:p>
            <a:endParaRPr lang="en-US" altLang="en-US" dirty="0"/>
          </a:p>
          <a:p>
            <a:r>
              <a:rPr lang="en-US" altLang="en-US" dirty="0"/>
              <a:t>The include a fixed height column header row, a context menu that includes a number of options such as sorting, grouping, column showing and hiding, column sizing; showing or hiding the filter editor, group panel, and auto filter row; making a column fixed (to the left) or unfixed, and making it a summary row.  When you mouse over a column header (or if the column has a filter applied) it makes visible the column Filter Dropdown in the top right column header corner.  Clicking this allows filter selection of one of the existing column values or using the Custom option.  Selecting the Custom option opens the Advanced Custom AutoFilter dialog.  We’ll cover filtering in more detail later.</a:t>
            </a:r>
          </a:p>
          <a:p>
            <a:endParaRPr lang="en-US" altLang="en-US" dirty="0"/>
          </a:p>
          <a:p>
            <a:r>
              <a:rPr lang="en-US" altLang="en-US" dirty="0"/>
              <a:t>Next is the auto filter row, where you can quickly filter on the fly, by typing text within the row.  As you type, a filter condition is automatically created based on what you type.  This condition defaults to “Contains” (the value you type).</a:t>
            </a:r>
          </a:p>
          <a:p>
            <a:endParaRPr lang="en-US" altLang="en-US" dirty="0"/>
          </a:p>
          <a:p>
            <a:r>
              <a:rPr lang="en-US" altLang="en-US" dirty="0"/>
              <a:t>Moving on further down on the left you see the Indicator Column which is a fixed column that shows a row number and this number is recalculated when filtering.  Grouping rows are not included in the count.</a:t>
            </a:r>
          </a:p>
          <a:p>
            <a:endParaRPr lang="en-US" altLang="en-US" dirty="0"/>
          </a:p>
          <a:p>
            <a:r>
              <a:rPr lang="en-US" altLang="en-US" dirty="0"/>
              <a:t>Next is the summary row which defaults to the row count.  Right clicking this value shows a context menu where you can change the value to show min, max, average, or other things.</a:t>
            </a:r>
          </a:p>
          <a:p>
            <a:endParaRPr lang="en-US" altLang="en-US" dirty="0"/>
          </a:p>
          <a:p>
            <a:r>
              <a:rPr lang="en-US" altLang="en-US" dirty="0"/>
              <a:t>Next is the Filter Panel (next slide) where you can quickly see if a filter has been applied and what the filter’s string representation is.  Clicking the Close Filter button (the X)  permanently removes the filter.  You can toggle the Enable Filter button (the check box) to temporarily disable or enable the filter.  It’s not visible in the graphic but sometimes a Most Recently Used (MRU) button (an arrow) is shown to give you access to those items.  At the far right side of the Filter Panel, you can see the Edit Filter Button which opens the Filter Editor dialog which is shown.</a:t>
            </a:r>
          </a:p>
          <a:p>
            <a:endParaRPr lang="en-US" altLang="en-US" dirty="0"/>
          </a:p>
          <a:p>
            <a:r>
              <a:rPr lang="en-US" altLang="en-US" dirty="0"/>
              <a:t>With the Filter Editor, you can build simple or complex filter criteria with an unlimited number of filter conditions combined by logical operators.  You can see the different elements of the filter editor in the slide.  This is a good segue to our next topic, Grid Filtering, but before we go there let’s discuss a few more miscellaneous items about grids in general.</a:t>
            </a:r>
          </a:p>
          <a:p>
            <a:endParaRPr lang="en-US" altLang="en-US" dirty="0"/>
          </a:p>
          <a:p>
            <a:endParaRPr lang="en-US" altLang="en-US" dirty="0"/>
          </a:p>
          <a:p>
            <a:endParaRPr lang="en-US" altLang="en-US" dirty="0"/>
          </a:p>
          <a:p>
            <a:endParaRPr lang="en-US"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a:ln/>
        </p:spPr>
      </p:sp>
      <p:sp>
        <p:nvSpPr>
          <p:cNvPr id="11776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Here we can see the different methods you can use to filter a grid.</a:t>
            </a:r>
          </a:p>
          <a:p>
            <a:endParaRPr lang="en-US" altLang="en-US" dirty="0"/>
          </a:p>
          <a:p>
            <a:r>
              <a:rPr lang="en-US" altLang="en-US" dirty="0"/>
              <a:t>Before we go into the different ways to filter, notice the bottom left callout, Filter Panel.  Whenever the grid is filtered, this panel is shown.  This way you can quickly see whether a grid is filtered.  When opening a grid, it is a good practice to check this panel first to see if a filter is present and alternatively click the X to remove the filter or the check box to temporarily remove.</a:t>
            </a:r>
          </a:p>
          <a:p>
            <a:endParaRPr lang="en-US" altLang="en-US" dirty="0"/>
          </a:p>
          <a:p>
            <a:r>
              <a:rPr lang="en-US" altLang="en-US" dirty="0"/>
              <a:t>There are four different ways to filter and they are covered in more detail later:  Auto Filter Row, Filter Editor, Custom Filter</a:t>
            </a:r>
            <a:r>
              <a:rPr lang="en-US" altLang="en-US" baseline="0" dirty="0"/>
              <a:t> </a:t>
            </a:r>
            <a:r>
              <a:rPr lang="en-US" altLang="en-US" dirty="0" err="1"/>
              <a:t>Filter</a:t>
            </a:r>
            <a:r>
              <a:rPr lang="en-US" altLang="en-US" dirty="0"/>
              <a:t> via the Column filter drop down, and Find Panel (CTRL-F).</a:t>
            </a:r>
          </a:p>
          <a:p>
            <a:endParaRPr lang="en-US" altLang="en-US" dirty="0"/>
          </a:p>
          <a:p>
            <a:r>
              <a:rPr lang="en-US" altLang="en-US" dirty="0"/>
              <a:t>With the Filter Editor, you can build simple or complex filter criteria with an unlimited number of filter conditions combined by logical operators.  You can see the different elements of the filter editor in the slide.  This is a good segue to our next topic, Grid Filtering, but before we go there let’s discuss a few more miscellaneous items about grids in general.</a:t>
            </a:r>
          </a:p>
          <a:p>
            <a:endParaRPr lang="en-US" altLang="en-US" dirty="0"/>
          </a:p>
          <a:p>
            <a:endParaRPr lang="en-US" altLang="en-US" dirty="0"/>
          </a:p>
          <a:p>
            <a:endParaRPr lang="en-US" altLang="en-US" dirty="0"/>
          </a:p>
          <a:p>
            <a:endParaRPr lang="en-US"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p:cNvSpPr>
            <a:spLocks noGrp="1" noRot="1" noChangeAspect="1" noTextEdit="1"/>
          </p:cNvSpPr>
          <p:nvPr>
            <p:ph type="sldImg"/>
          </p:nvPr>
        </p:nvSpPr>
        <p:spPr>
          <a:ln/>
        </p:spPr>
      </p:sp>
      <p:sp>
        <p:nvSpPr>
          <p:cNvPr id="12185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One of the most useful parts of NEAT is the ability to quickly filter data.  </a:t>
            </a:r>
          </a:p>
          <a:p>
            <a:endParaRPr lang="en-US" altLang="en-US" dirty="0"/>
          </a:p>
          <a:p>
            <a:r>
              <a:rPr lang="en-US" altLang="en-US" dirty="0"/>
              <a:t>Filtering allows you to display a subset of the records that meet a particular criteria. When filtering is applied to a Grid View, displayed records are restricted to those that meet the current filter criteria. You can filter data against single or multiple columns. You can apply filtering in a number of ways:  by typing text in the auto filter row, selecting a column's value from the column filter dropdown, building a filter via the Custom Filter Dialog, using the Filter Editor, or using the Find Panel.</a:t>
            </a:r>
          </a:p>
          <a:p>
            <a:endParaRPr lang="en-US" altLang="en-US" dirty="0"/>
          </a:p>
          <a:p>
            <a:r>
              <a:rPr lang="en-US" altLang="en-US" dirty="0"/>
              <a:t>We won’t cover every aspect of filtering.  That could easily be a half day class, but in the next few slides, we’ll introduce you to the basics of NEAT grid filtering.  </a:t>
            </a:r>
          </a:p>
          <a:p>
            <a:endParaRPr lang="en-US" altLang="en-US" dirty="0"/>
          </a:p>
          <a:p>
            <a:r>
              <a:rPr lang="en-US" altLang="en-US" dirty="0"/>
              <a:t>The quickest and easiest way to filter data is to use the auto filter row, so let’s see what the fuss is all about.  </a:t>
            </a:r>
          </a:p>
          <a:p>
            <a:endParaRPr lang="en-US"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a:ln/>
        </p:spPr>
      </p:sp>
      <p:sp>
        <p:nvSpPr>
          <p:cNvPr id="808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noTextEdit="1"/>
          </p:cNvSpPr>
          <p:nvPr>
            <p:ph type="sldImg"/>
          </p:nvPr>
        </p:nvSpPr>
        <p:spPr>
          <a:ln/>
        </p:spPr>
      </p:sp>
      <p:sp>
        <p:nvSpPr>
          <p:cNvPr id="12288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At the top of a grid between the column header row and the data rows is an empty row called the Auto Filter Row.  When you type in this area a filter condition is automatically created based on the value you enter and is automatically applied to the focused column.  In NEAT this filter condition defaults to “Contains” the value you type and the rows are updated immediately as you type.  There are a number of available filter conditions and most are self explanatory.  We’ll discuss these in more detail later.</a:t>
            </a:r>
          </a:p>
          <a:p>
            <a:endParaRPr lang="en-US" altLang="en-US" dirty="0"/>
          </a:p>
          <a:p>
            <a:r>
              <a:rPr lang="en-US" altLang="en-US" dirty="0"/>
              <a:t>The auto filter row can be hidden via the context menu.  Right click any column header to access the context menu.</a:t>
            </a:r>
          </a:p>
          <a:p>
            <a:endParaRPr lang="en-US" altLang="en-US" dirty="0"/>
          </a:p>
          <a:p>
            <a:r>
              <a:rPr lang="en-US" altLang="en-US" dirty="0"/>
              <a:t>Most of the time, the auto filter row is sufficient to get what you need.</a:t>
            </a:r>
            <a:r>
              <a:rPr lang="en-US" altLang="en-US" baseline="0" dirty="0"/>
              <a:t> </a:t>
            </a:r>
            <a:r>
              <a:rPr lang="en-US" altLang="en-US" dirty="0"/>
              <a:t> If</a:t>
            </a:r>
            <a:r>
              <a:rPr lang="en-US" altLang="en-US" baseline="0" dirty="0"/>
              <a:t> </a:t>
            </a:r>
            <a:r>
              <a:rPr lang="en-US" altLang="en-US" dirty="0"/>
              <a:t>you need to only see rows where a value “equals” a certain value or another</a:t>
            </a:r>
            <a:r>
              <a:rPr lang="en-US" altLang="en-US" baseline="0" dirty="0"/>
              <a:t> value other than “contains”</a:t>
            </a:r>
            <a:r>
              <a:rPr lang="en-US" altLang="en-US" dirty="0"/>
              <a:t>, click the “Contains” value to open the options window and select a new filter value.</a:t>
            </a:r>
          </a:p>
          <a:p>
            <a:endParaRPr lang="en-US" altLang="en-US" dirty="0"/>
          </a:p>
          <a:p>
            <a:endParaRPr lang="en-US"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p:cNvSpPr>
            <a:spLocks noGrp="1" noRot="1" noChangeAspect="1" noTextEdit="1"/>
          </p:cNvSpPr>
          <p:nvPr>
            <p:ph type="sldImg"/>
          </p:nvPr>
        </p:nvSpPr>
        <p:spPr>
          <a:ln/>
        </p:spPr>
      </p:sp>
      <p:sp>
        <p:nvSpPr>
          <p:cNvPr id="12390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The quickest way to filter to an equal condition is to use the Filter List Window.  </a:t>
            </a:r>
          </a:p>
          <a:p>
            <a:endParaRPr lang="en-US" altLang="en-US" dirty="0"/>
          </a:p>
          <a:p>
            <a:r>
              <a:rPr lang="en-US" altLang="en-US" dirty="0"/>
              <a:t>When you mouse over a column header (or when a filter is applied to the column), the column header displays a small (funnel looking) image in the top right portion of the column header.  Click this filter button to access the Filter Drop Down List.</a:t>
            </a:r>
          </a:p>
          <a:p>
            <a:endParaRPr lang="en-US" altLang="en-US" dirty="0"/>
          </a:p>
          <a:p>
            <a:r>
              <a:rPr lang="en-US" altLang="en-US" dirty="0"/>
              <a:t>Invoking this opens</a:t>
            </a:r>
            <a:r>
              <a:rPr lang="en-US" altLang="en-US" baseline="0" dirty="0"/>
              <a:t> a window with a</a:t>
            </a:r>
            <a:r>
              <a:rPr lang="en-US" altLang="en-US" dirty="0"/>
              <a:t> list containing unique column values.  If filtering has been applied in another column, the list will only contain the unique values for the column that match the current filter criteria.  If the SHIFT key is pressed while opening the filter dropdown, all values will be shown regardless of other column filters.</a:t>
            </a:r>
          </a:p>
          <a:p>
            <a:endParaRPr lang="en-US" altLang="en-US" dirty="0"/>
          </a:p>
          <a:p>
            <a:r>
              <a:rPr lang="en-US" altLang="en-US" dirty="0"/>
              <a:t>The drop down list also contains predefined item; All.  To Customize your selection further, you</a:t>
            </a:r>
            <a:r>
              <a:rPr lang="en-US" altLang="en-US" baseline="0" dirty="0"/>
              <a:t> can use the Text Filters tab of this window.  </a:t>
            </a:r>
            <a:endParaRPr lang="en-US"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Selecting the Custom Filter option in the Text</a:t>
            </a:r>
            <a:r>
              <a:rPr lang="en-US" altLang="en-US" baseline="0" dirty="0"/>
              <a:t> </a:t>
            </a:r>
            <a:r>
              <a:rPr lang="en-US" altLang="en-US" dirty="0"/>
              <a:t>Filter tab in </a:t>
            </a:r>
            <a:r>
              <a:rPr lang="en-US" altLang="en-US" dirty="0" err="1"/>
              <a:t>th</a:t>
            </a:r>
            <a:r>
              <a:rPr lang="en-US" altLang="en-US" dirty="0"/>
              <a:t> open Values List Window.  </a:t>
            </a:r>
          </a:p>
          <a:p>
            <a:endParaRPr lang="en-US" altLang="en-US" dirty="0"/>
          </a:p>
          <a:p>
            <a:r>
              <a:rPr lang="en-US" altLang="en-US" dirty="0"/>
              <a:t>You are limited to one or two conditions using the Custom Filter Dialog.  If you need more, the Filter Editor may be what you need.</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ln/>
        </p:spPr>
      </p:sp>
      <p:sp>
        <p:nvSpPr>
          <p:cNvPr id="12595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The Filter Editor is a powerful and effective means to narrow the grid data to suit your needs. Access the filter editor by using the context menu (by right clicking any column header).  If a filter is already applied the quicker way to access the Filter Editor is to click the Edit Filter button in the right portion of the filter panel at the bottom of the grid.</a:t>
            </a:r>
          </a:p>
          <a:p>
            <a:endParaRPr lang="en-US" altLang="en-US" dirty="0"/>
          </a:p>
          <a:p>
            <a:r>
              <a:rPr lang="en-US" altLang="en-US" dirty="0"/>
              <a:t>The Filter Editor allows you to build complex filter criteria with an unlimited number of conditions combined by logical operators using a tree-like or text-based filter editing style. In the Filter Editor dialog you’ll see a text-based</a:t>
            </a:r>
            <a:r>
              <a:rPr lang="en-US" altLang="en-US" baseline="0" dirty="0"/>
              <a:t> style below the tree-like style.  </a:t>
            </a:r>
            <a:r>
              <a:rPr lang="en-US" altLang="en-US" dirty="0"/>
              <a:t>Modifications in either editor dynamically updates the other.  </a:t>
            </a:r>
          </a:p>
          <a:p>
            <a:endParaRPr lang="en-US" altLang="en-US" dirty="0"/>
          </a:p>
          <a:p>
            <a:r>
              <a:rPr lang="en-US" altLang="en-US" dirty="0"/>
              <a:t>Note also that you can compare values between columns.  </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a:ln/>
        </p:spPr>
      </p:sp>
      <p:sp>
        <p:nvSpPr>
          <p:cNvPr id="12697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One of the great features of the Filter Editor is the ability to copy and paste to and from an external program, for instance a text editor.  This can be useful if you need to filter for a great number of specific items.  For example, if you wanted to generate flight plans for a specific subset of the ADAR routes and you had the list of names for these routes then you could first paste the list of route names into a text editor then using macros you could expedite the manual text editing to seconds by building the ‘Or’ filter conditions around the route names.  When done, copy and paste the filter text into either the tree-like or text-based editor in the Filter Editor using the standard Windows copy and paste keyboard shortcuts (CTRL+C and CTRL+V).  </a:t>
            </a:r>
          </a:p>
          <a:p>
            <a:endParaRPr lang="en-US" altLang="en-US" dirty="0"/>
          </a:p>
          <a:p>
            <a:endParaRPr lang="en-US" altLang="en-US" dirty="0"/>
          </a:p>
          <a:p>
            <a:endParaRPr lang="en-US" altLang="en-US" dirty="0"/>
          </a:p>
          <a:p>
            <a:endParaRPr lang="en-US" altLang="en-US" dirty="0"/>
          </a:p>
          <a:p>
            <a:endParaRPr lang="en-US"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ln/>
        </p:spPr>
      </p:sp>
      <p:sp>
        <p:nvSpPr>
          <p:cNvPr id="12800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The last filtering technique we’ll talk about is the Find Panel.  The Find Panel is accessible by first ensuring that no cell editor is active using the </a:t>
            </a:r>
            <a:r>
              <a:rPr lang="en-US" altLang="en-US" dirty="0" err="1"/>
              <a:t>ESCape</a:t>
            </a:r>
            <a:r>
              <a:rPr lang="en-US" altLang="en-US" dirty="0"/>
              <a:t> key.  Then either press CTRL+F or right click a column header and select the Show Find Panel menu option in the context menu.  If you’re pressing CTRL+F and the Find Panel is not shown, then the auto filter row editor is probably active, so click a grid cell then CTRL+F.  </a:t>
            </a:r>
          </a:p>
          <a:p>
            <a:endParaRPr lang="en-US" altLang="en-US" dirty="0"/>
          </a:p>
          <a:p>
            <a:r>
              <a:rPr lang="en-US" altLang="en-US" dirty="0"/>
              <a:t>The Find Panel provides an easy way of searching against </a:t>
            </a:r>
            <a:r>
              <a:rPr lang="en-US" altLang="en-US" b="1" dirty="0"/>
              <a:t>visible</a:t>
            </a:r>
            <a:r>
              <a:rPr lang="en-US" altLang="en-US" dirty="0"/>
              <a:t> rows and columns.  Simply enter a search string in the search box and in most cases, the rows are automatically filtered.  If there is a large amount of data, you’ll need to click the Find button to start the search.  The Find Panel works independently of the previous methods.  No filter condition is created and shown at the bottom like the other filter methods.  To reiterate, the Find Panel only searches against visible items so if the grid has already been filtered using one of the other methods, and the Find Panel is invoked, it will only search against those visible items.  Also different than the other methods, the Find Panel highlights the found items in the grid.  Searches performed using the Find Panel are case insensitive.</a:t>
            </a:r>
          </a:p>
          <a:p>
            <a:endParaRPr lang="en-US" altLang="en-US" dirty="0"/>
          </a:p>
          <a:p>
            <a:r>
              <a:rPr lang="en-US" altLang="en-US" dirty="0"/>
              <a:t>To clear the Search box, press the </a:t>
            </a:r>
            <a:r>
              <a:rPr lang="en-US" altLang="en-US" dirty="0" err="1"/>
              <a:t>ESCape</a:t>
            </a:r>
            <a:r>
              <a:rPr lang="en-US" altLang="en-US" dirty="0"/>
              <a:t> key or the Clear button.  To close the Find Panel, click the X button or press the </a:t>
            </a:r>
            <a:r>
              <a:rPr lang="en-US" altLang="en-US" dirty="0" err="1"/>
              <a:t>ESCape</a:t>
            </a:r>
            <a:r>
              <a:rPr lang="en-US" altLang="en-US" dirty="0"/>
              <a:t> key if the search box is empty and twice if not.</a:t>
            </a:r>
          </a:p>
          <a:p>
            <a:endParaRPr lang="en-US" altLang="en-US" dirty="0"/>
          </a:p>
          <a:p>
            <a:r>
              <a:rPr lang="en-US" altLang="en-US" dirty="0"/>
              <a:t>The simplest search is a single string.  If you want to search for a string containing a space character, then put the string in quotes. Without quotation marks, words separated by the space character are treated as individual “OR” conditions.</a:t>
            </a:r>
          </a:p>
          <a:p>
            <a:endParaRPr lang="en-US" altLang="en-US" dirty="0"/>
          </a:p>
          <a:p>
            <a:r>
              <a:rPr lang="en-US" altLang="en-US" dirty="0"/>
              <a:t>You can search against a specific column by preceding a search string with the column's display name plus a colon character like </a:t>
            </a:r>
            <a:r>
              <a:rPr lang="en-US" altLang="en-US" dirty="0" err="1"/>
              <a:t>ColumnDisplayName:SearchString</a:t>
            </a:r>
            <a:r>
              <a:rPr lang="en-US" altLang="en-US" dirty="0"/>
              <a:t>.  Instead of the complete name, it is possible to partially specify the display name, using the initial characters of a column's display name. A search will be performed against the first column whose display name starts with the specified substring.  If you want to search against a column whose display caption contains spaces, specify the column's display caption in quotation marks.</a:t>
            </a:r>
          </a:p>
          <a:p>
            <a:endParaRPr lang="en-US" altLang="en-US" dirty="0"/>
          </a:p>
          <a:p>
            <a:r>
              <a:rPr lang="en-US" altLang="en-US" dirty="0"/>
              <a:t>If the search string contains multiple conditions separated by spaces, and at least one condition defines a search against a specific column, only records that match all of these conditions are shown (i.e., the conditions are combined by the AND logical operator).  If there is no column specification, records that match at least one of these conditions are shown (i.e., the conditions are combined by the OR logical operator).</a:t>
            </a:r>
          </a:p>
          <a:p>
            <a:endParaRPr lang="en-US" altLang="en-US" dirty="0"/>
          </a:p>
          <a:p>
            <a:r>
              <a:rPr lang="en-US" altLang="en-US" dirty="0"/>
              <a:t>Precede a condition with "+" to display only records that match this condition. The "+" </a:t>
            </a:r>
            <a:r>
              <a:rPr lang="en-US" altLang="en-US" dirty="0" err="1"/>
              <a:t>specifier</a:t>
            </a:r>
            <a:r>
              <a:rPr lang="en-US" altLang="en-US" dirty="0"/>
              <a:t> allows you to implement the logical AND operator. There should be no space character between the "+" sign and the condition.</a:t>
            </a:r>
          </a:p>
          <a:p>
            <a:endParaRPr lang="en-US" altLang="en-US" dirty="0"/>
          </a:p>
          <a:p>
            <a:r>
              <a:rPr lang="en-US" altLang="en-US" dirty="0"/>
              <a:t>Precede a condition with "-" to exclude records that match this condition from the result set. There should be no space between the "-" sign and the condition.</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a:ln/>
        </p:spPr>
      </p:sp>
      <p:sp>
        <p:nvSpPr>
          <p:cNvPr id="12902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a:t>Next we’ll discuss another data presentation technique, Grouping.</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13005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Grouping simply offers another way to view the data.  </a:t>
            </a:r>
          </a:p>
          <a:p>
            <a:endParaRPr lang="en-US" altLang="en-US" dirty="0"/>
          </a:p>
          <a:p>
            <a:r>
              <a:rPr lang="en-US" altLang="en-US" dirty="0"/>
              <a:t>The group panel defaults to show on grid first use, and may be hidden by either right clicking the Group panel area or any column header and selecting the Hide Group By Box option.  </a:t>
            </a:r>
          </a:p>
          <a:p>
            <a:endParaRPr lang="en-US" altLang="en-US" dirty="0"/>
          </a:p>
          <a:p>
            <a:r>
              <a:rPr lang="en-US" altLang="en-US" dirty="0"/>
              <a:t>To group by a column simply drag that column header to the Group panel area or right click a column header and select the Group By This Column option.  </a:t>
            </a:r>
          </a:p>
          <a:p>
            <a:endParaRPr lang="en-US" altLang="en-US" dirty="0"/>
          </a:p>
          <a:p>
            <a:r>
              <a:rPr lang="en-US" altLang="en-US" dirty="0"/>
              <a:t>Right click a grouped column then expand</a:t>
            </a:r>
          </a:p>
          <a:p>
            <a:endParaRPr lang="en-US" altLang="en-US" dirty="0"/>
          </a:p>
          <a:p>
            <a:r>
              <a:rPr lang="en-US" altLang="en-US" dirty="0"/>
              <a:t>To remove a grouping, right click the grouped column header in the group panel area and select Ungroup or drag the column header from the group panel back to the column header row.  </a:t>
            </a:r>
          </a:p>
          <a:p>
            <a:endParaRPr lang="en-US" altLang="en-US" dirty="0"/>
          </a:p>
          <a:p>
            <a:r>
              <a:rPr lang="en-US" altLang="en-US" dirty="0"/>
              <a:t>To remove all groupings, right click the group panel and select Clear Grouping. You can also reorder groupings by rearranging columns in the group panel area.</a:t>
            </a:r>
          </a:p>
          <a:p>
            <a:endParaRPr lang="en-US" altLang="en-US" dirty="0"/>
          </a:p>
          <a:p>
            <a:r>
              <a:rPr lang="en-US" altLang="en-US" dirty="0"/>
              <a:t>On to Sorting.</a:t>
            </a:r>
          </a:p>
          <a:p>
            <a:endParaRPr lang="en-US"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ln/>
        </p:spPr>
      </p:sp>
      <p:sp>
        <p:nvSpPr>
          <p:cNvPr id="13107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Next we’ll discuss another data presentation technique, Sorting.</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a:t>Sorting is another way to alter the data presentation. </a:t>
            </a:r>
          </a:p>
          <a:p>
            <a:endParaRPr lang="en-US" altLang="en-US"/>
          </a:p>
          <a:p>
            <a:r>
              <a:rPr lang="en-US" altLang="en-US"/>
              <a:t>To sort records by a column’s values and replace existing applied sort conditions to current or other columns, click the target column’s header until and Up or Down Arrow icon is displayed within the header.  The Up and Down arrows indicate ascending and descending sort orders respectively.</a:t>
            </a:r>
          </a:p>
          <a:p>
            <a:endParaRPr lang="en-US" altLang="en-US"/>
          </a:p>
          <a:p>
            <a:r>
              <a:rPr lang="en-US" altLang="en-US"/>
              <a:t>To preserve existing sort conditions then sort by another column’s values, either click a column header while holding SHIFT key down, until an Up or Down arrow icon is displayed within the header or right click a column header and select Sort Ascending or Sort Descending from the context menu that appears.</a:t>
            </a:r>
          </a:p>
          <a:p>
            <a:endParaRPr lang="en-US" altLang="en-US"/>
          </a:p>
          <a:p>
            <a:r>
              <a:rPr lang="en-US" altLang="en-US"/>
              <a:t>To remove sorting by a column, click a column header while holding the CTRL key down. You can also select Clear Sorting from the column header context menu.</a:t>
            </a:r>
          </a:p>
          <a:p>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p:cNvSpPr>
            <a:spLocks noGrp="1" noRot="1" noChangeAspect="1" noTextEdit="1"/>
          </p:cNvSpPr>
          <p:nvPr>
            <p:ph type="sldImg"/>
          </p:nvPr>
        </p:nvSpPr>
        <p:spPr>
          <a:ln/>
        </p:spPr>
      </p:sp>
      <p:sp>
        <p:nvSpPr>
          <p:cNvPr id="82947" name="Notes Placeholder 2"/>
          <p:cNvSpPr>
            <a:spLocks noGrp="1"/>
          </p:cNvSpPr>
          <p:nvPr>
            <p:ph type="body" idx="1"/>
          </p:nvPr>
        </p:nvSpPr>
        <p:spPr>
          <a:xfrm>
            <a:off x="931863" y="4646613"/>
            <a:ext cx="5143500" cy="418465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a:buFont typeface="Calibri" pitchFamily="34" charset="0"/>
              <a:buNone/>
            </a:pPr>
            <a:r>
              <a:rPr lang="en-US" altLang="en-US" dirty="0"/>
              <a:t>What is NEAT?  </a:t>
            </a:r>
          </a:p>
          <a:p>
            <a:pPr>
              <a:buFont typeface="Calibri" pitchFamily="34" charset="0"/>
              <a:buNone/>
            </a:pPr>
            <a:endParaRPr lang="en-US" altLang="en-US" dirty="0"/>
          </a:p>
          <a:p>
            <a:pPr>
              <a:buFont typeface="Calibri" pitchFamily="34" charset="0"/>
              <a:buNone/>
            </a:pPr>
            <a:r>
              <a:rPr lang="en-US" altLang="en-US" dirty="0"/>
              <a:t>NEAT does many things.  First, NEAT is a windows application.  It is foremost, an ERAM XML product adaptation viewer.  The main view is a grid with rows and columns.  If you’ve seen the XML, it is difficult to construe, even the smallest samplings.  When you finally do find what you want, the tree structure in the XML document can still be difficult to wrap your head around.  NEAT flattens the XML into a grid of rows and columns making it easier to understand and see relationships.  The XML data used in conjunction with the (XSD) schema views give a comprehensive view of the ERAM adaptation.  NEAT provides more than just viewing the data giving you the capability to manipulate the grids to your liking and filter, group, sort, export, or print.  </a:t>
            </a:r>
          </a:p>
          <a:p>
            <a:pPr>
              <a:buFont typeface="Calibri" pitchFamily="34" charset="0"/>
              <a:buNone/>
            </a:pPr>
            <a:endParaRPr lang="en-US" altLang="en-US" dirty="0"/>
          </a:p>
          <a:p>
            <a:pPr>
              <a:buFont typeface="Calibri" pitchFamily="34" charset="0"/>
              <a:buNone/>
            </a:pPr>
            <a:r>
              <a:rPr lang="en-US" altLang="en-US" dirty="0"/>
              <a:t>In addition to the grid views for the ERAM XML and XSD files, NEAT also has the capability to show grid views for other types of data.  There are also a number of utilities that follow that will be briefly mentioned.  The utilities provide outputs and reports on different aspects of the data.</a:t>
            </a:r>
          </a:p>
          <a:p>
            <a:pPr>
              <a:buFont typeface="Calibri" pitchFamily="34" charset="0"/>
              <a:buNone/>
            </a:pPr>
            <a:endParaRPr lang="en-US" altLang="en-US" dirty="0"/>
          </a:p>
          <a:p>
            <a:pPr>
              <a:buFont typeface="Calibri" pitchFamily="34" charset="0"/>
              <a:buNone/>
            </a:pPr>
            <a:r>
              <a:rPr lang="en-US" altLang="en-US" dirty="0"/>
              <a:t>We won’t go into detail on all these utilities but following are brief descriptions of some of the utilities.</a:t>
            </a:r>
          </a:p>
          <a:p>
            <a:pPr>
              <a:buFont typeface="Calibri" pitchFamily="34" charset="0"/>
              <a:buNone/>
            </a:pPr>
            <a:endParaRPr lang="en-US" altLang="en-US" dirty="0"/>
          </a:p>
          <a:p>
            <a:pPr>
              <a:buFont typeface="Calibri" pitchFamily="34" charset="0"/>
              <a:buNone/>
            </a:pPr>
            <a:r>
              <a:rPr lang="en-US" altLang="en-US" dirty="0"/>
              <a:t>Data </a:t>
            </a:r>
            <a:r>
              <a:rPr lang="en-US" altLang="en-US" dirty="0" err="1"/>
              <a:t>Comm</a:t>
            </a:r>
            <a:r>
              <a:rPr lang="en-US" altLang="en-US" dirty="0"/>
              <a:t> is a concept that involves adaptation analysis and modifications to aid in reducing ATC/cockpit verbal communication.  To do this, ERAM and the cockpit computers must speak the same language.  Quite a few of the currently adapted routes do not meet this criteria structure.  This utility analyzes the ERAM adapted data and produces a report to show where the adaptation may need attention to resolve these barriers.</a:t>
            </a:r>
          </a:p>
          <a:p>
            <a:pPr>
              <a:buFont typeface="Calibri" pitchFamily="34" charset="0"/>
              <a:buNone/>
            </a:pPr>
            <a:endParaRPr lang="en-US" altLang="en-US" dirty="0"/>
          </a:p>
          <a:p>
            <a:pPr>
              <a:buFont typeface="Calibri" pitchFamily="34" charset="0"/>
              <a:buNone/>
            </a:pPr>
            <a:r>
              <a:rPr lang="en-US" altLang="en-US" dirty="0"/>
              <a:t>And that is some of what NEAT is about.  Making those repetitive tasks less tedious, providing you a different perspective on the data, and analyzing and reporting adaptation deficiencies.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13312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Next we’ll discuss grid printing.</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ln/>
        </p:spPr>
      </p:sp>
      <p:sp>
        <p:nvSpPr>
          <p:cNvPr id="134147"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At the top of each of the data grid forms is a Print button.  Clicking this will open a Print Preview that formats the </a:t>
            </a:r>
            <a:r>
              <a:rPr lang="en-US" altLang="en-US" b="1" dirty="0"/>
              <a:t>visible</a:t>
            </a:r>
            <a:r>
              <a:rPr lang="en-US" altLang="en-US" dirty="0"/>
              <a:t> grid contents for printing.</a:t>
            </a:r>
          </a:p>
          <a:p>
            <a:endParaRPr lang="en-US" altLang="en-US" dirty="0"/>
          </a:p>
          <a:p>
            <a:r>
              <a:rPr lang="en-US" altLang="en-US" dirty="0"/>
              <a:t>The Print Preview window offers the standard Windows print dialog as well as a robust selection of other options including saving/loading the preview contents in native format (</a:t>
            </a:r>
            <a:r>
              <a:rPr lang="en-US" altLang="en-US" dirty="0" err="1"/>
              <a:t>prnx</a:t>
            </a:r>
            <a:r>
              <a:rPr lang="en-US" altLang="en-US" dirty="0"/>
              <a:t>), exporting in multiple formats including MS Excel and PDF, scaling, zooming, header/footer editing, watermarks, and more.</a:t>
            </a:r>
          </a:p>
          <a:p>
            <a:endParaRPr lang="en-US" altLang="en-US" dirty="0"/>
          </a:p>
          <a:p>
            <a:r>
              <a:rPr lang="en-US" altLang="en-US" dirty="0"/>
              <a:t>These items are for the most part self-explanatory so we’ll leave to you to review later.  There is a Printing URL provided at the end of the presentation and it has detailed reference information for the </a:t>
            </a:r>
            <a:r>
              <a:rPr lang="en-US" altLang="en-US" dirty="0" err="1"/>
              <a:t>DevExpress</a:t>
            </a:r>
            <a:r>
              <a:rPr lang="en-US" altLang="en-US" dirty="0"/>
              <a:t> Print component.</a:t>
            </a:r>
          </a:p>
          <a:p>
            <a:endParaRPr lang="en-US" altLang="en-US" dirty="0"/>
          </a:p>
          <a:p>
            <a:r>
              <a:rPr lang="en-US" altLang="en-US" dirty="0"/>
              <a:t>A couple of things I will mention.  The more visible rows and columns the longer the Print Preview might take to show. For example, I just clicked the Print button for the Fix.xml with over 83000 rows and 13 columns.  It took about a minute to show and it was formatted for over 2965 pages.  For this reason, NEAT will show you a dialog any time there are over 7000 rows of data visible when you click the Print button.  This dialog reminds you it make take a little time to show and it gives you the option to continue or cancel. </a:t>
            </a:r>
          </a:p>
          <a:p>
            <a:endParaRPr lang="en-US" altLang="en-US" dirty="0"/>
          </a:p>
          <a:p>
            <a:r>
              <a:rPr lang="en-US" altLang="en-US" dirty="0"/>
              <a:t>If exporting to CSV or MS Excel, you will want to remove the headers and footers prior.  I’ve found these may cause extra columns to be inserted where you may not want.  This could cause the Excel Auto Filter to not work correctly.  The headers (and footers) I’m talking about are not the column headers.</a:t>
            </a:r>
          </a:p>
          <a:p>
            <a:endParaRPr lang="en-US" altLang="en-US" dirty="0"/>
          </a:p>
          <a:p>
            <a:r>
              <a:rPr lang="en-US" altLang="en-US" dirty="0"/>
              <a:t>And don’t forget, if you want to get data from NEAT to Excel, you can also select the data you want in the grid, then copy (CTRL+C) and paste (CTRL+V) into Excel.  The</a:t>
            </a:r>
            <a:r>
              <a:rPr lang="en-US" altLang="en-US" baseline="0" dirty="0"/>
              <a:t> column heading will be included if you checked the box next to “Include Headers On Copy” in Settings -&gt; View Settings.</a:t>
            </a:r>
            <a:endParaRPr lang="en-US"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noTextEdit="1"/>
          </p:cNvSpPr>
          <p:nvPr>
            <p:ph type="sldImg"/>
          </p:nvPr>
        </p:nvSpPr>
        <p:spPr>
          <a:ln/>
        </p:spPr>
      </p:sp>
      <p:sp>
        <p:nvSpPr>
          <p:cNvPr id="13517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By now you should have a good idea on how to use NEAT to view your adaptation.  You should have a basic understanding of getting around the NEAT grids and filtering, grouping, sorting, and printing.</a:t>
            </a:r>
          </a:p>
          <a:p>
            <a:endParaRPr lang="en-US" altLang="en-US" dirty="0"/>
          </a:p>
          <a:p>
            <a:r>
              <a:rPr lang="en-US" altLang="en-US" dirty="0"/>
              <a:t>Now that you’ve got that knowledge, let’s move on to the last part of our presentation, using NEAT to run a Release Compare.</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Slide Image Placeholder 1"/>
          <p:cNvSpPr>
            <a:spLocks noGrp="1" noRot="1" noChangeAspect="1" noTextEdit="1"/>
          </p:cNvSpPr>
          <p:nvPr>
            <p:ph type="sldImg"/>
          </p:nvPr>
        </p:nvSpPr>
        <p:spPr>
          <a:ln/>
        </p:spPr>
      </p:sp>
      <p:sp>
        <p:nvSpPr>
          <p:cNvPr id="1361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NEAT Release Compare is accessible via the Compare button -&gt; NFDC menu option.</a:t>
            </a:r>
          </a:p>
          <a:p>
            <a:endParaRPr lang="en-US" altLang="en-US" dirty="0"/>
          </a:p>
          <a:p>
            <a:r>
              <a:rPr lang="en-US" altLang="en-US" dirty="0"/>
              <a:t>NFDC Compare compares the zipped</a:t>
            </a:r>
            <a:r>
              <a:rPr lang="en-US" altLang="en-US" baseline="0" dirty="0"/>
              <a:t> subscriber files</a:t>
            </a:r>
            <a:r>
              <a:rPr lang="en-US" altLang="en-US" dirty="0"/>
              <a:t> or individual text file of the visible row(s) data between the two selected files, File 1 (Old) and File 2 (New).</a:t>
            </a:r>
          </a:p>
          <a:p>
            <a:endParaRPr lang="en-US" altLang="en-US" dirty="0"/>
          </a:p>
          <a:p>
            <a:r>
              <a:rPr lang="en-US" altLang="en-US" dirty="0"/>
              <a:t>When you first open the NFDC Compare window, NEAT lists the grids available for comparison. </a:t>
            </a:r>
          </a:p>
          <a:p>
            <a:r>
              <a:rPr lang="en-US" altLang="en-US" dirty="0"/>
              <a:t>Before</a:t>
            </a:r>
            <a:r>
              <a:rPr lang="en-US" altLang="en-US" baseline="0" dirty="0"/>
              <a:t> </a:t>
            </a:r>
            <a:r>
              <a:rPr lang="en-US" altLang="en-US" dirty="0"/>
              <a:t>you click the “Start</a:t>
            </a:r>
            <a:r>
              <a:rPr lang="en-US" altLang="en-US" baseline="0" dirty="0"/>
              <a:t> Compare” button at the  top left,</a:t>
            </a:r>
            <a:r>
              <a:rPr lang="en-US" altLang="en-US" dirty="0"/>
              <a:t> you can use a filter to</a:t>
            </a:r>
            <a:r>
              <a:rPr lang="en-US" altLang="en-US" baseline="0" dirty="0"/>
              <a:t> limit </a:t>
            </a:r>
            <a:r>
              <a:rPr lang="en-US" altLang="en-US" dirty="0"/>
              <a:t>the Compare Files list to just those grids you</a:t>
            </a:r>
            <a:r>
              <a:rPr lang="en-US" altLang="en-US" baseline="0" dirty="0"/>
              <a:t> wish to compare.  The less grids for compare, the faster the process will run.  If your desired grid is missing, check the filter panel  at the bottom of the window to see if there is a filter being applied.</a:t>
            </a:r>
          </a:p>
          <a:p>
            <a:endParaRPr lang="en-US" altLang="en-US" dirty="0"/>
          </a:p>
          <a:p>
            <a:r>
              <a:rPr lang="en-US" altLang="en-US" dirty="0"/>
              <a:t>After you’ve selected the two files you want to compare by either double clicking the text input area or clicking the ellipsis button for File 1 and File 2, and you’ve filtered to the grids you want to compare, click the Start button in the Toolbar at the top and the comparison will begin and a new form will show, we’ll call the Release Compare Results form.  This form shows the progress of the compare request.</a:t>
            </a:r>
          </a:p>
          <a:p>
            <a:endParaRPr lang="en-US" altLang="en-US" dirty="0"/>
          </a:p>
          <a:p>
            <a:r>
              <a:rPr lang="en-US" altLang="en-US" dirty="0"/>
              <a:t>You can view the progress as the Comparison runs in a background task.  In the status bar at the bottom left of the form is a timer with </a:t>
            </a:r>
            <a:r>
              <a:rPr lang="en-US" altLang="en-US" dirty="0" err="1"/>
              <a:t>minutes:seconds</a:t>
            </a:r>
            <a:r>
              <a:rPr lang="en-US" altLang="en-US" dirty="0"/>
              <a:t>, the grid number being process, the total number of grids to be processed, and the status text. You are free to use the NEAT main window to do other things while the comparison is running.  As the comparison is running, you’ll see when a file has completed the comparison and you are free to double click a completed row to view the differences.</a:t>
            </a:r>
          </a:p>
          <a:p>
            <a:endParaRPr lang="en-US" altLang="en-US" dirty="0"/>
          </a:p>
          <a:p>
            <a:r>
              <a:rPr lang="en-US" altLang="en-US" dirty="0"/>
              <a:t>Now, let’s look at the Release Compare results window in more detail.</a:t>
            </a:r>
          </a:p>
          <a:p>
            <a:endParaRPr lang="en-US"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You can double click a completed row in the Release Compare Results window to view the resulting differences.</a:t>
            </a:r>
          </a:p>
          <a:p>
            <a:endParaRPr lang="en-US" altLang="en-US" dirty="0"/>
          </a:p>
          <a:p>
            <a:r>
              <a:rPr lang="en-US" altLang="en-US" dirty="0"/>
              <a:t>You will also notice a Cancel button at the top of the form that shows while the compare is running.  Clicking this will give you the option to stop the compare.</a:t>
            </a:r>
          </a:p>
          <a:p>
            <a:endParaRPr lang="en-US" altLang="en-US" dirty="0"/>
          </a:p>
          <a:p>
            <a:r>
              <a:rPr lang="en-US" altLang="en-US" dirty="0"/>
              <a:t>When the Comparison is completed, you’ll see a Print and an Export to Excel button at the top of the form.  Print is the standard NEAT Print Preview we discussed earlier. Export to Excel, exports all grid results directly</a:t>
            </a:r>
            <a:r>
              <a:rPr lang="en-US" altLang="en-US" baseline="0" dirty="0"/>
              <a:t> to  an Excel Workbook.  </a:t>
            </a:r>
            <a:r>
              <a:rPr lang="en-US" altLang="en-US" dirty="0"/>
              <a:t>Each grid is exported to it’s own tab in Excel.</a:t>
            </a:r>
          </a:p>
          <a:p>
            <a:endParaRPr lang="en-US" altLang="en-US" dirty="0"/>
          </a:p>
          <a:p>
            <a:r>
              <a:rPr lang="en-US" altLang="en-US" dirty="0"/>
              <a:t>After completed, the results show the number of Added, Deleted, Modified, and a Total number of rows affected.</a:t>
            </a:r>
          </a:p>
          <a:p>
            <a:endParaRPr lang="en-US" altLang="en-US" dirty="0"/>
          </a:p>
          <a:p>
            <a:r>
              <a:rPr lang="en-US" altLang="en-US" dirty="0"/>
              <a:t>Now, let’s talk about viewing the differences in the next slide.</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Slide Image Placeholder 1"/>
          <p:cNvSpPr>
            <a:spLocks noGrp="1" noRot="1" noChangeAspect="1" noTextEdit="1"/>
          </p:cNvSpPr>
          <p:nvPr>
            <p:ph type="sldImg"/>
          </p:nvPr>
        </p:nvSpPr>
        <p:spPr>
          <a:ln/>
        </p:spPr>
      </p:sp>
      <p:sp>
        <p:nvSpPr>
          <p:cNvPr id="138243"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Double clicking a row in the Compare Results form opens the associated grid with color coded highlights for added, deleted, and modified items.  This grid is the same grid you would see if you opened it via the NEAT main window with color coding and three additional columns:  File, Action, and Mods.  These columns serve a dual purpose.  First, it allows you to filter on this field if you needed.  For example, you could quickly see the deleted rows by filtering the Action column to Deleted.  Second, it is used to color the items the necessary color, so you can quickly see which items are changed, deleted, or added.</a:t>
            </a:r>
          </a:p>
          <a:p>
            <a:endParaRPr lang="en-US" altLang="en-US" dirty="0"/>
          </a:p>
          <a:p>
            <a:r>
              <a:rPr lang="en-US" altLang="en-US" dirty="0"/>
              <a:t>Deleted items show as orange rows with File 2, Action Deleted.</a:t>
            </a:r>
          </a:p>
          <a:p>
            <a:endParaRPr lang="en-US" altLang="en-US" dirty="0"/>
          </a:p>
          <a:p>
            <a:r>
              <a:rPr lang="en-US" altLang="en-US" dirty="0"/>
              <a:t>Added items show as green rows with File 2, Action Added.</a:t>
            </a:r>
          </a:p>
          <a:p>
            <a:endParaRPr lang="en-US" altLang="en-US" dirty="0"/>
          </a:p>
          <a:p>
            <a:r>
              <a:rPr lang="en-US" altLang="en-US" dirty="0"/>
              <a:t>And modified rows show as Action Modified, with a list of the modified columns in the Mods column, again this can be useful if you want to filter for a specific change.  The File 1 row is included for reference so you can visually compare to more quickly see the differences.  For memo columns (the </a:t>
            </a:r>
            <a:r>
              <a:rPr lang="en-US" altLang="en-US" dirty="0" err="1"/>
              <a:t>wrappable</a:t>
            </a:r>
            <a:r>
              <a:rPr lang="en-US" altLang="en-US" dirty="0"/>
              <a:t> ones), if you mouse over the changed cell, it will color code the text string to further show the difference.  As you can see in the bottom graphic, you can quickly see from the mouse over that the PETEE fix was added to the Auto Route Alphas for ZJX AAR CWRL2.</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p:cNvSpPr>
            <a:spLocks noGrp="1" noRot="1" noChangeAspect="1" noTextEdit="1"/>
          </p:cNvSpPr>
          <p:nvPr>
            <p:ph type="sldImg"/>
          </p:nvPr>
        </p:nvSpPr>
        <p:spPr>
          <a:ln/>
        </p:spPr>
      </p:sp>
      <p:sp>
        <p:nvSpPr>
          <p:cNvPr id="14233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We’ve covered quite a bit of information in this presentation.  Hopefully you have a good understanding of the basics of NEAT and how to use NEAT to aid in your daily adaptation tasks.</a:t>
            </a:r>
          </a:p>
          <a:p>
            <a:endParaRPr lang="en-US" altLang="en-US" dirty="0"/>
          </a:p>
          <a:p>
            <a:r>
              <a:rPr lang="en-US" altLang="en-US" dirty="0"/>
              <a:t>We’ve talked about some helpful web sites like ADX.  We’ve talked about how to get NEAT and set it up.</a:t>
            </a:r>
          </a:p>
          <a:p>
            <a:endParaRPr lang="en-US" altLang="en-US" dirty="0"/>
          </a:p>
          <a:p>
            <a:r>
              <a:rPr lang="en-US" altLang="en-US" dirty="0"/>
              <a:t>We’ve talked about getting files</a:t>
            </a:r>
            <a:r>
              <a:rPr lang="en-US" altLang="en-US" baseline="0" dirty="0"/>
              <a:t> </a:t>
            </a:r>
            <a:r>
              <a:rPr lang="en-US" altLang="en-US" dirty="0"/>
              <a:t>to view in NEAT.  We’ve discussed viewing files in NEAT and how to filter, group, sort, export, and print.</a:t>
            </a:r>
          </a:p>
          <a:p>
            <a:endParaRPr lang="en-US" altLang="en-US" dirty="0"/>
          </a:p>
          <a:p>
            <a:r>
              <a:rPr lang="en-US" altLang="en-US" dirty="0"/>
              <a:t>And finally we discussed a useful tool in NEAT, Release Compare and understanding the output.</a:t>
            </a:r>
          </a:p>
          <a:p>
            <a:endParaRPr lang="en-US" altLang="en-US" dirty="0"/>
          </a:p>
          <a:p>
            <a:r>
              <a:rPr lang="en-US" altLang="en-US" dirty="0"/>
              <a:t>I hope this presentation has been useful.</a:t>
            </a:r>
          </a:p>
          <a:p>
            <a:endParaRPr lang="en-US" altLang="en-US" dirty="0"/>
          </a:p>
          <a:p>
            <a:r>
              <a:rPr lang="en-US" altLang="en-US" dirty="0"/>
              <a:t>Questions?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NEAT was originally published as a productivity aid.  NEAT is frequently updated so continuing updates through the Productivity Aid process was time consuming and too slow to get the users a functional update.  Updates are on average sent out once a month and you can find them on the TLSF or ADX. </a:t>
            </a:r>
            <a:r>
              <a:rPr lang="en-US" altLang="en-US" baseline="0" dirty="0"/>
              <a:t> </a:t>
            </a:r>
          </a:p>
          <a:p>
            <a:endParaRPr lang="en-US" altLang="en-US" dirty="0"/>
          </a:p>
          <a:p>
            <a:r>
              <a:rPr lang="en-US" altLang="en-US" dirty="0"/>
              <a:t>The developer keeps an email list to provide news and updates.  Send him an email if you want to get on the list.</a:t>
            </a:r>
          </a:p>
          <a:p>
            <a:endParaRPr lang="en-US" altLang="en-US" dirty="0"/>
          </a:p>
          <a:p>
            <a:r>
              <a:rPr lang="en-US" altLang="en-US" dirty="0"/>
              <a:t>joe.odom@faa.gov</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Now, you’ve got the downloaded NEAT Setup exe, so what’s next?  </a:t>
            </a:r>
          </a:p>
          <a:p>
            <a:endParaRPr lang="en-US" altLang="en-US" dirty="0"/>
          </a:p>
          <a:p>
            <a:r>
              <a:rPr lang="en-US" altLang="en-US" dirty="0"/>
              <a:t>But first, you need to know NEAT uses an MS Windows technology called the (Dot) .NET Framework, specifically MS .NET Framework version 4.0.  .NET Frameworks come in many different versions and the details and intricacies could be a presentation itself.  What you need to know is that these frameworks are programmer development libraries and since NEAT uses these, they must be installed on the computer you’re running on otherwise NEAT won’t work.</a:t>
            </a:r>
          </a:p>
          <a:p>
            <a:endParaRPr lang="en-US" altLang="en-US" dirty="0"/>
          </a:p>
          <a:p>
            <a:r>
              <a:rPr lang="en-US" altLang="en-US" dirty="0"/>
              <a:t>I think folks are all on Windows 7 by now, and since the latest FAA Windows 7 image includes the MS .NET Framework 4.0 this should not be a problem.  I mention this in case you decide to use NEAT on a non FAA machine.  Oh, and one more thing, just because you have MS .NET Framework 4.5 or some version more recent and higher than 4.0, don’t think you’re ok.  NEAT is programmed specifically to version .NET 4.0, so even if you have 4.5 you still need 4.0 installed. Again, if you’re on an FAA Windows 7 image, you should not have any concerns with this. </a:t>
            </a:r>
          </a:p>
          <a:p>
            <a:endParaRPr lang="en-US" altLang="en-US" dirty="0"/>
          </a:p>
          <a:p>
            <a:r>
              <a:rPr lang="en-US" altLang="en-US" dirty="0" err="1"/>
              <a:t>NeatSetup</a:t>
            </a:r>
            <a:r>
              <a:rPr lang="en-US" altLang="en-US" dirty="0"/>
              <a:t> defaults to install to your Documents directory.  The setup exe default copies files to the Documents\NEAT directory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a:ln/>
        </p:spPr>
      </p:sp>
      <p:sp>
        <p:nvSpPr>
          <p:cNvPr id="860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Check for Updates reports whether you have the latest NEAT version.</a:t>
            </a:r>
          </a:p>
          <a:p>
            <a:endParaRPr lang="en-US" altLang="en-US" dirty="0"/>
          </a:p>
          <a:p>
            <a:r>
              <a:rPr lang="en-US" altLang="en-US" dirty="0"/>
              <a:t>NEAT versions are integer incremented (remove the dots) so 0.6.0.6 is one version prior to 0.6.0.7</a:t>
            </a:r>
          </a:p>
          <a:p>
            <a:endParaRPr lang="en-US"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If you’re on the NEAT email list or possibly offered to beta test, you will sometimes receive only the neat.exe.  Simply save that file to your current neat folder.  </a:t>
            </a:r>
          </a:p>
          <a:p>
            <a:endParaRPr lang="en-US" altLang="en-US" dirty="0"/>
          </a:p>
          <a:p>
            <a:r>
              <a:rPr lang="en-US" altLang="en-US" dirty="0"/>
              <a:t>The exe and </a:t>
            </a:r>
            <a:r>
              <a:rPr lang="en-US" altLang="en-US" dirty="0" err="1"/>
              <a:t>dll’s</a:t>
            </a:r>
            <a:r>
              <a:rPr lang="en-US" altLang="en-US" dirty="0"/>
              <a:t> are required to be in the same folder.  The </a:t>
            </a:r>
            <a:r>
              <a:rPr lang="en-US" altLang="en-US" dirty="0" err="1"/>
              <a:t>DevExpress</a:t>
            </a:r>
            <a:r>
              <a:rPr lang="en-US" altLang="en-US" dirty="0"/>
              <a:t> </a:t>
            </a:r>
            <a:r>
              <a:rPr lang="en-US" altLang="en-US" dirty="0" err="1"/>
              <a:t>dll’s</a:t>
            </a:r>
            <a:r>
              <a:rPr lang="en-US" altLang="en-US" dirty="0"/>
              <a:t> are currently version 14.2.7.  You will only see 14.2 in the filenames (for example, DevExpress.Utils.v14.2.dll).  </a:t>
            </a:r>
          </a:p>
          <a:p>
            <a:endParaRPr lang="en-US" altLang="en-US" dirty="0"/>
          </a:p>
          <a:p>
            <a:r>
              <a:rPr lang="en-US" altLang="en-US" dirty="0"/>
              <a:t>Besides the fact that you need to ensure these </a:t>
            </a:r>
            <a:r>
              <a:rPr lang="en-US" altLang="en-US" dirty="0" err="1"/>
              <a:t>dll’s</a:t>
            </a:r>
            <a:r>
              <a:rPr lang="en-US" altLang="en-US" dirty="0"/>
              <a:t> are in the same directory as the neat exe, you needn’t be concerned with them otherwise.  But what will be helpful for you to know is the grids and printing technology in NEAT takes advantage of these </a:t>
            </a:r>
            <a:r>
              <a:rPr lang="en-US" altLang="en-US" dirty="0" err="1"/>
              <a:t>DevExpress</a:t>
            </a:r>
            <a:r>
              <a:rPr lang="en-US" altLang="en-US" dirty="0"/>
              <a:t> components.  </a:t>
            </a:r>
            <a:r>
              <a:rPr lang="en-US" altLang="en-US" dirty="0" err="1"/>
              <a:t>DevExpress</a:t>
            </a:r>
            <a:r>
              <a:rPr lang="en-US" altLang="en-US" dirty="0"/>
              <a:t> provides end user documentation that is thorough and in some cases more detailed than you’re going to see in the following slides.  Don’t worry, when we’re done, you’ll have a good start on using NEAT, but if you’re interested, there is a slide at the end with URLs to this </a:t>
            </a:r>
            <a:r>
              <a:rPr lang="en-US" altLang="en-US" dirty="0" err="1"/>
              <a:t>DevExpress</a:t>
            </a:r>
            <a:r>
              <a:rPr lang="en-US" altLang="en-US" dirty="0"/>
              <a:t> documentation.  You don’t need an account to access them.  The documentation is publicly available. </a:t>
            </a:r>
          </a:p>
          <a:p>
            <a:endParaRPr lang="en-US" altLang="en-US" dirty="0"/>
          </a:p>
          <a:p>
            <a:r>
              <a:rPr lang="en-US" altLang="en-US" dirty="0"/>
              <a:t>Now, let’s get some XML to view.</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a:ln/>
        </p:spPr>
      </p:sp>
      <p:sp>
        <p:nvSpPr>
          <p:cNvPr id="10035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US" altLang="en-US" dirty="0"/>
              <a:t>NEAT is currently</a:t>
            </a:r>
            <a:r>
              <a:rPr lang="en-US" altLang="en-US" baseline="0" dirty="0"/>
              <a:t> under development to include the capability to view and compare many other data types. </a:t>
            </a:r>
            <a:endParaRPr lang="en-US"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ln/>
        </p:spPr>
      </p:sp>
      <p:sp>
        <p:nvSpPr>
          <p:cNvPr id="94211"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3" name="Picture 48" descr="title_imagery_no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91175" y="0"/>
            <a:ext cx="3552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50"/>
          <p:cNvGrpSpPr>
            <a:grpSpLocks/>
          </p:cNvGrpSpPr>
          <p:nvPr userDrawn="1"/>
        </p:nvGrpSpPr>
        <p:grpSpPr bwMode="auto">
          <a:xfrm>
            <a:off x="5873750" y="269875"/>
            <a:ext cx="2895600" cy="911225"/>
            <a:chOff x="3700" y="170"/>
            <a:chExt cx="1824" cy="574"/>
          </a:xfrm>
        </p:grpSpPr>
        <p:pic>
          <p:nvPicPr>
            <p:cNvPr id="5" name="Picture 49" descr="NEW FAA LOGO"/>
            <p:cNvPicPr>
              <a:picLocks noChangeAspect="1" noChangeArrowheads="1"/>
            </p:cNvPicPr>
            <p:nvPr userDrawn="1"/>
          </p:nvPicPr>
          <p:blipFill>
            <a:blip r:embed="rId3">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auto">
            <a:xfrm>
              <a:off x="3700" y="170"/>
              <a:ext cx="573"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4"/>
            <p:cNvSpPr txBox="1">
              <a:spLocks noChangeArrowheads="1"/>
            </p:cNvSpPr>
            <p:nvPr userDrawn="1"/>
          </p:nvSpPr>
          <p:spPr bwMode="ltGray">
            <a:xfrm>
              <a:off x="4288" y="288"/>
              <a:ext cx="1236"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algn="ctr" eaLnBrk="0" fontAlgn="base" hangingPunct="0">
                <a:spcBef>
                  <a:spcPct val="0"/>
                </a:spcBef>
                <a:spcAft>
                  <a:spcPct val="0"/>
                </a:spcAft>
                <a:defRPr sz="2800">
                  <a:solidFill>
                    <a:schemeClr val="tx1"/>
                  </a:solidFill>
                  <a:latin typeface="Arial" charset="0"/>
                </a:defRPr>
              </a:lvl6pPr>
              <a:lvl7pPr marL="2971800" indent="-228600" algn="ctr" eaLnBrk="0" fontAlgn="base" hangingPunct="0">
                <a:spcBef>
                  <a:spcPct val="0"/>
                </a:spcBef>
                <a:spcAft>
                  <a:spcPct val="0"/>
                </a:spcAft>
                <a:defRPr sz="2800">
                  <a:solidFill>
                    <a:schemeClr val="tx1"/>
                  </a:solidFill>
                  <a:latin typeface="Arial" charset="0"/>
                </a:defRPr>
              </a:lvl7pPr>
              <a:lvl8pPr marL="3429000" indent="-228600" algn="ctr" eaLnBrk="0" fontAlgn="base" hangingPunct="0">
                <a:spcBef>
                  <a:spcPct val="0"/>
                </a:spcBef>
                <a:spcAft>
                  <a:spcPct val="0"/>
                </a:spcAft>
                <a:defRPr sz="2800">
                  <a:solidFill>
                    <a:schemeClr val="tx1"/>
                  </a:solidFill>
                  <a:latin typeface="Arial" charset="0"/>
                </a:defRPr>
              </a:lvl8pPr>
              <a:lvl9pPr marL="3886200" indent="-228600" algn="ctr" eaLnBrk="0" fontAlgn="base" hangingPunct="0">
                <a:spcBef>
                  <a:spcPct val="0"/>
                </a:spcBef>
                <a:spcAft>
                  <a:spcPct val="0"/>
                </a:spcAft>
                <a:defRPr sz="2800">
                  <a:solidFill>
                    <a:schemeClr val="tx1"/>
                  </a:solidFill>
                  <a:latin typeface="Arial" charset="0"/>
                </a:defRPr>
              </a:lvl9pPr>
            </a:lstStyle>
            <a:p>
              <a:pPr eaLnBrk="1" hangingPunct="1">
                <a:lnSpc>
                  <a:spcPct val="85000"/>
                </a:lnSpc>
                <a:defRPr/>
              </a:pPr>
              <a:r>
                <a:rPr lang="en-US" sz="1800" b="1">
                  <a:solidFill>
                    <a:schemeClr val="bg1"/>
                  </a:solidFill>
                </a:rPr>
                <a:t>Federal Aviation</a:t>
              </a:r>
            </a:p>
            <a:p>
              <a:pPr eaLnBrk="1" hangingPunct="1">
                <a:lnSpc>
                  <a:spcPct val="85000"/>
                </a:lnSpc>
                <a:defRPr/>
              </a:pPr>
              <a:r>
                <a:rPr lang="en-US" sz="1800" b="1">
                  <a:solidFill>
                    <a:schemeClr val="bg1"/>
                  </a:solidFill>
                </a:rPr>
                <a:t>Administration</a:t>
              </a:r>
            </a:p>
          </p:txBody>
        </p:sp>
      </p:grpSp>
      <p:sp>
        <p:nvSpPr>
          <p:cNvPr id="63490" name="Rectangle 2"/>
          <p:cNvSpPr>
            <a:spLocks noGrp="1" noChangeArrowheads="1"/>
          </p:cNvSpPr>
          <p:nvPr>
            <p:ph type="ctrTitle"/>
          </p:nvPr>
        </p:nvSpPr>
        <p:spPr>
          <a:xfrm>
            <a:off x="548640" y="2286000"/>
            <a:ext cx="4983162" cy="1395412"/>
          </a:xfrm>
        </p:spPr>
        <p:txBody>
          <a:bodyPr anchor="t"/>
          <a:lstStyle>
            <a:lvl1pPr>
              <a:defRPr sz="4000"/>
            </a:lvl1pPr>
          </a:lstStyle>
          <a:p>
            <a:pPr lvl="0"/>
            <a:r>
              <a:rPr lang="en-US" noProof="0" dirty="0"/>
              <a:t>Select to edit master title</a:t>
            </a:r>
          </a:p>
        </p:txBody>
      </p:sp>
    </p:spTree>
    <p:extLst>
      <p:ext uri="{BB962C8B-B14F-4D97-AF65-F5344CB8AC3E}">
        <p14:creationId xmlns:p14="http://schemas.microsoft.com/office/powerpoint/2010/main" val="1712907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23307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4305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pic>
        <p:nvPicPr>
          <p:cNvPr id="3" name="Picture 48" descr="C:\Inetpub\EmployeeSite\employees_noSS\worktools\branding_guidelines\powerpoint\media\title_imagery_nologo.gif"/>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91175" y="0"/>
            <a:ext cx="3552825"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oup 50"/>
          <p:cNvGrpSpPr>
            <a:grpSpLocks/>
          </p:cNvGrpSpPr>
          <p:nvPr userDrawn="1"/>
        </p:nvGrpSpPr>
        <p:grpSpPr bwMode="auto">
          <a:xfrm>
            <a:off x="5873750" y="269875"/>
            <a:ext cx="2895600" cy="911225"/>
            <a:chOff x="3700" y="170"/>
            <a:chExt cx="1824" cy="574"/>
          </a:xfrm>
        </p:grpSpPr>
        <p:pic>
          <p:nvPicPr>
            <p:cNvPr id="5" name="Picture 49" descr="NEW FAA LOGO"/>
            <p:cNvPicPr>
              <a:picLocks noChangeAspect="1" noChangeArrowheads="1"/>
            </p:cNvPicPr>
            <p:nvPr userDrawn="1"/>
          </p:nvPicPr>
          <p:blipFill>
            <a:blip r:embed="rId3">
              <a:clrChange>
                <a:clrFrom>
                  <a:srgbClr val="DF1F06"/>
                </a:clrFrom>
                <a:clrTo>
                  <a:srgbClr val="DF1F06">
                    <a:alpha val="0"/>
                  </a:srgbClr>
                </a:clrTo>
              </a:clrChange>
              <a:extLst>
                <a:ext uri="{28A0092B-C50C-407E-A947-70E740481C1C}">
                  <a14:useLocalDpi xmlns:a14="http://schemas.microsoft.com/office/drawing/2010/main" val="0"/>
                </a:ext>
              </a:extLst>
            </a:blip>
            <a:srcRect l="14333" t="3734" r="14973" b="4564"/>
            <a:stretch>
              <a:fillRect/>
            </a:stretch>
          </p:blipFill>
          <p:spPr bwMode="auto">
            <a:xfrm>
              <a:off x="3700" y="170"/>
              <a:ext cx="573" cy="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4"/>
            <p:cNvSpPr txBox="1">
              <a:spLocks noChangeArrowheads="1"/>
            </p:cNvSpPr>
            <p:nvPr userDrawn="1"/>
          </p:nvSpPr>
          <p:spPr bwMode="ltGray">
            <a:xfrm>
              <a:off x="4288" y="288"/>
              <a:ext cx="1236" cy="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400">
                  <a:solidFill>
                    <a:schemeClr val="tx1"/>
                  </a:solidFill>
                  <a:latin typeface="Arial" charset="0"/>
                </a:defRPr>
              </a:lvl1pPr>
              <a:lvl2pPr marL="742950" indent="-285750" eaLnBrk="0" hangingPunct="0">
                <a:defRPr sz="2400">
                  <a:solidFill>
                    <a:schemeClr val="tx1"/>
                  </a:solidFill>
                  <a:latin typeface="Arial" charset="0"/>
                </a:defRPr>
              </a:lvl2pPr>
              <a:lvl3pPr marL="1143000" indent="-228600" eaLnBrk="0" hangingPunct="0">
                <a:defRPr sz="2400">
                  <a:solidFill>
                    <a:schemeClr val="tx1"/>
                  </a:solidFill>
                  <a:latin typeface="Arial" charset="0"/>
                </a:defRPr>
              </a:lvl3pPr>
              <a:lvl4pPr marL="1600200" indent="-228600" eaLnBrk="0" hangingPunct="0">
                <a:defRPr sz="2400">
                  <a:solidFill>
                    <a:schemeClr val="tx1"/>
                  </a:solidFill>
                  <a:latin typeface="Arial" charset="0"/>
                </a:defRPr>
              </a:lvl4pPr>
              <a:lvl5pPr marL="2057400" indent="-228600" eaLnBrk="0" hangingPunct="0">
                <a:defRPr sz="2400">
                  <a:solidFill>
                    <a:schemeClr val="tx1"/>
                  </a:solidFill>
                  <a:latin typeface="Arial" charset="0"/>
                </a:defRPr>
              </a:lvl5pPr>
              <a:lvl6pPr marL="2514600" indent="-228600" eaLnBrk="0" fontAlgn="base" hangingPunct="0">
                <a:spcBef>
                  <a:spcPct val="50000"/>
                </a:spcBef>
                <a:spcAft>
                  <a:spcPct val="0"/>
                </a:spcAft>
                <a:buChar char="•"/>
                <a:defRPr sz="2400">
                  <a:solidFill>
                    <a:schemeClr val="tx1"/>
                  </a:solidFill>
                  <a:latin typeface="Arial" charset="0"/>
                </a:defRPr>
              </a:lvl6pPr>
              <a:lvl7pPr marL="2971800" indent="-228600" eaLnBrk="0" fontAlgn="base" hangingPunct="0">
                <a:spcBef>
                  <a:spcPct val="50000"/>
                </a:spcBef>
                <a:spcAft>
                  <a:spcPct val="0"/>
                </a:spcAft>
                <a:buChar char="•"/>
                <a:defRPr sz="2400">
                  <a:solidFill>
                    <a:schemeClr val="tx1"/>
                  </a:solidFill>
                  <a:latin typeface="Arial" charset="0"/>
                </a:defRPr>
              </a:lvl7pPr>
              <a:lvl8pPr marL="3429000" indent="-228600" eaLnBrk="0" fontAlgn="base" hangingPunct="0">
                <a:spcBef>
                  <a:spcPct val="50000"/>
                </a:spcBef>
                <a:spcAft>
                  <a:spcPct val="0"/>
                </a:spcAft>
                <a:buChar char="•"/>
                <a:defRPr sz="2400">
                  <a:solidFill>
                    <a:schemeClr val="tx1"/>
                  </a:solidFill>
                  <a:latin typeface="Arial" charset="0"/>
                </a:defRPr>
              </a:lvl8pPr>
              <a:lvl9pPr marL="3886200" indent="-228600" eaLnBrk="0" fontAlgn="base" hangingPunct="0">
                <a:spcBef>
                  <a:spcPct val="50000"/>
                </a:spcBef>
                <a:spcAft>
                  <a:spcPct val="0"/>
                </a:spcAft>
                <a:buChar char="•"/>
                <a:defRPr sz="2400">
                  <a:solidFill>
                    <a:schemeClr val="tx1"/>
                  </a:solidFill>
                  <a:latin typeface="Arial" charset="0"/>
                </a:defRPr>
              </a:lvl9pPr>
            </a:lstStyle>
            <a:p>
              <a:pPr eaLnBrk="1" hangingPunct="1">
                <a:lnSpc>
                  <a:spcPct val="85000"/>
                </a:lnSpc>
                <a:defRPr/>
              </a:pPr>
              <a:r>
                <a:rPr lang="en-US" sz="1800" b="1">
                  <a:solidFill>
                    <a:schemeClr val="bg1"/>
                  </a:solidFill>
                </a:rPr>
                <a:t>Federal Aviation</a:t>
              </a:r>
            </a:p>
            <a:p>
              <a:pPr eaLnBrk="1" hangingPunct="1">
                <a:lnSpc>
                  <a:spcPct val="85000"/>
                </a:lnSpc>
                <a:defRPr/>
              </a:pPr>
              <a:r>
                <a:rPr lang="en-US" sz="1800" b="1">
                  <a:solidFill>
                    <a:schemeClr val="bg1"/>
                  </a:solidFill>
                </a:rPr>
                <a:t>Administration</a:t>
              </a:r>
            </a:p>
          </p:txBody>
        </p:sp>
      </p:grpSp>
      <p:sp>
        <p:nvSpPr>
          <p:cNvPr id="63490" name="Rectangle 2"/>
          <p:cNvSpPr>
            <a:spLocks noGrp="1" noChangeArrowheads="1"/>
          </p:cNvSpPr>
          <p:nvPr>
            <p:ph type="ctrTitle"/>
          </p:nvPr>
        </p:nvSpPr>
        <p:spPr>
          <a:xfrm>
            <a:off x="446088" y="312738"/>
            <a:ext cx="4983162" cy="1395412"/>
          </a:xfrm>
        </p:spPr>
        <p:txBody>
          <a:bodyPr anchor="t"/>
          <a:lstStyle>
            <a:lvl1pPr>
              <a:defRPr/>
            </a:lvl1pPr>
          </a:lstStyle>
          <a:p>
            <a:pPr lvl="0"/>
            <a:r>
              <a:rPr lang="en-US" noProof="0"/>
              <a:t>Select to edit master title</a:t>
            </a:r>
          </a:p>
        </p:txBody>
      </p:sp>
    </p:spTree>
    <p:extLst>
      <p:ext uri="{BB962C8B-B14F-4D97-AF65-F5344CB8AC3E}">
        <p14:creationId xmlns:p14="http://schemas.microsoft.com/office/powerpoint/2010/main" val="10584166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7"/>
          <p:cNvSpPr>
            <a:spLocks noGrp="1" noChangeArrowheads="1"/>
          </p:cNvSpPr>
          <p:nvPr>
            <p:ph type="title"/>
          </p:nvPr>
        </p:nvSpPr>
        <p:spPr bwMode="auto">
          <a:xfrm>
            <a:off x="430213" y="347663"/>
            <a:ext cx="8472487"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a:t>Select to edit master title</a:t>
            </a:r>
          </a:p>
        </p:txBody>
      </p:sp>
      <p:sp>
        <p:nvSpPr>
          <p:cNvPr id="1027" name="Rectangle 8"/>
          <p:cNvSpPr>
            <a:spLocks noGrp="1" noChangeArrowheads="1"/>
          </p:cNvSpPr>
          <p:nvPr>
            <p:ph type="body" idx="1"/>
          </p:nvPr>
        </p:nvSpPr>
        <p:spPr bwMode="auto">
          <a:xfrm>
            <a:off x="549275" y="1279525"/>
            <a:ext cx="8050213"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a:t>Select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17"/>
          <p:cNvSpPr>
            <a:spLocks noChangeArrowheads="1"/>
          </p:cNvSpPr>
          <p:nvPr/>
        </p:nvSpPr>
        <p:spPr bwMode="auto">
          <a:xfrm>
            <a:off x="6940550" y="630555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eaLnBrk="1" hangingPunct="1"/>
            <a:fld id="{5D6C77B1-7824-443C-9C8E-F25D593D56A0}" type="slidenum">
              <a:rPr lang="en-US" altLang="en-US" sz="1200" b="1"/>
              <a:pPr algn="r" eaLnBrk="1" hangingPunct="1"/>
              <a:t>‹#›</a:t>
            </a:fld>
            <a:endParaRPr lang="en-US" altLang="en-US" sz="1200" b="1"/>
          </a:p>
        </p:txBody>
      </p:sp>
    </p:spTree>
  </p:cSld>
  <p:clrMap bg1="lt1" tx1="dk1" bg2="lt2" tx2="dk2" accent1="accent1" accent2="accent2" accent3="accent3" accent4="accent4" accent5="accent5" accent6="accent6" hlink="hlink" folHlink="folHlink"/>
  <p:sldLayoutIdLst>
    <p:sldLayoutId id="2147484415" r:id="rId1"/>
    <p:sldLayoutId id="2147484412" r:id="rId2"/>
    <p:sldLayoutId id="2147484413" r:id="rId3"/>
    <p:sldLayoutId id="2147484416" r:id="rId4"/>
  </p:sldLayoutIdLst>
  <p:txStyles>
    <p:titleStyle>
      <a:lvl1pPr algn="l" rtl="0" eaLnBrk="0" fontAlgn="base" hangingPunct="0">
        <a:spcBef>
          <a:spcPct val="0"/>
        </a:spcBef>
        <a:spcAft>
          <a:spcPct val="0"/>
        </a:spcAft>
        <a:defRPr sz="2800" b="1">
          <a:solidFill>
            <a:srgbClr val="1D2F68"/>
          </a:solidFill>
          <a:latin typeface="+mn-lt"/>
          <a:ea typeface="+mj-ea"/>
          <a:cs typeface="+mj-cs"/>
        </a:defRPr>
      </a:lvl1pPr>
      <a:lvl2pPr algn="l" rtl="0" eaLnBrk="0" fontAlgn="base" hangingPunct="0">
        <a:spcBef>
          <a:spcPct val="0"/>
        </a:spcBef>
        <a:spcAft>
          <a:spcPct val="0"/>
        </a:spcAft>
        <a:defRPr sz="2800" b="1">
          <a:solidFill>
            <a:srgbClr val="1D2F68"/>
          </a:solidFill>
          <a:latin typeface="Arial" charset="0"/>
        </a:defRPr>
      </a:lvl2pPr>
      <a:lvl3pPr algn="l" rtl="0" eaLnBrk="0" fontAlgn="base" hangingPunct="0">
        <a:spcBef>
          <a:spcPct val="0"/>
        </a:spcBef>
        <a:spcAft>
          <a:spcPct val="0"/>
        </a:spcAft>
        <a:defRPr sz="2800" b="1">
          <a:solidFill>
            <a:srgbClr val="1D2F68"/>
          </a:solidFill>
          <a:latin typeface="Arial" charset="0"/>
        </a:defRPr>
      </a:lvl3pPr>
      <a:lvl4pPr algn="l" rtl="0" eaLnBrk="0" fontAlgn="base" hangingPunct="0">
        <a:spcBef>
          <a:spcPct val="0"/>
        </a:spcBef>
        <a:spcAft>
          <a:spcPct val="0"/>
        </a:spcAft>
        <a:defRPr sz="2800" b="1">
          <a:solidFill>
            <a:srgbClr val="1D2F68"/>
          </a:solidFill>
          <a:latin typeface="Arial" charset="0"/>
        </a:defRPr>
      </a:lvl4pPr>
      <a:lvl5pPr algn="l" rtl="0" eaLnBrk="0" fontAlgn="base" hangingPunct="0">
        <a:spcBef>
          <a:spcPct val="0"/>
        </a:spcBef>
        <a:spcAft>
          <a:spcPct val="0"/>
        </a:spcAft>
        <a:defRPr sz="28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file:///\\ISSPCEPNFI000.atoesa.faa.gov\aib\Publi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aeronav.faa.gov/Upload_313-d/blind_data/NEAT/" TargetMode="External"/><Relationship Id="rId4" Type="http://schemas.openxmlformats.org/officeDocument/2006/relationships/hyperlink" Target="ftp://aeroftp2/NASR"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faa.gov/air_traffic/flight_info/aeronav/aero_data/NASR_Subscripti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hyperlink" Target="ftp://aeroftp2/NASR_OnDeman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1"/>
          <p:cNvSpPr>
            <a:spLocks noGrp="1" noChangeArrowheads="1"/>
          </p:cNvSpPr>
          <p:nvPr>
            <p:ph type="ctrTitle"/>
          </p:nvPr>
        </p:nvSpPr>
        <p:spPr>
          <a:xfrm>
            <a:off x="368300" y="666750"/>
            <a:ext cx="4965700" cy="3810000"/>
          </a:xfrm>
        </p:spPr>
        <p:txBody>
          <a:bodyPr/>
          <a:lstStyle/>
          <a:p>
            <a:pPr eaLnBrk="1" hangingPunct="1"/>
            <a:r>
              <a:rPr lang="en-US" altLang="en-US" sz="4000" i="1"/>
              <a:t>NEAT</a:t>
            </a:r>
            <a:br>
              <a:rPr lang="en-US" altLang="en-US" sz="4000" i="1"/>
            </a:br>
            <a:br>
              <a:rPr lang="en-US" altLang="en-US" sz="4000" i="1"/>
            </a:br>
            <a:br>
              <a:rPr lang="en-US" altLang="en-US" sz="4000" i="1"/>
            </a:br>
            <a:r>
              <a:rPr lang="en-US" altLang="en-US" sz="4000" i="1"/>
              <a:t>Nexgen ERAM Adaptation Tool</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Canadian AIXM Files</a:t>
            </a:r>
          </a:p>
        </p:txBody>
      </p:sp>
      <p:sp>
        <p:nvSpPr>
          <p:cNvPr id="3" name="Content Placeholder 2"/>
          <p:cNvSpPr>
            <a:spLocks noGrp="1"/>
          </p:cNvSpPr>
          <p:nvPr>
            <p:ph idx="1"/>
          </p:nvPr>
        </p:nvSpPr>
        <p:spPr>
          <a:xfrm>
            <a:off x="549275" y="1279525"/>
            <a:ext cx="4751795" cy="4391025"/>
          </a:xfrm>
        </p:spPr>
        <p:txBody>
          <a:bodyPr/>
          <a:lstStyle/>
          <a:p>
            <a:r>
              <a:rPr lang="en-US" dirty="0"/>
              <a:t>Canadian AIXM</a:t>
            </a:r>
          </a:p>
          <a:p>
            <a:pPr lvl="1"/>
            <a:r>
              <a:rPr lang="en-US" dirty="0"/>
              <a:t>All Grids coded for viewing</a:t>
            </a:r>
          </a:p>
          <a:p>
            <a:pPr lvl="1"/>
            <a:r>
              <a:rPr lang="en-US" dirty="0"/>
              <a:t>Significant Grids for Airway work</a:t>
            </a:r>
          </a:p>
          <a:p>
            <a:pPr lvl="2"/>
            <a:r>
              <a:rPr lang="en-US" dirty="0"/>
              <a:t>RSG for Route Segments</a:t>
            </a:r>
          </a:p>
          <a:p>
            <a:pPr lvl="2"/>
            <a:r>
              <a:rPr lang="en-US" dirty="0"/>
              <a:t>DPN for Designated Points</a:t>
            </a:r>
          </a:p>
          <a:p>
            <a:pPr lvl="1"/>
            <a:r>
              <a:rPr lang="en-US" dirty="0"/>
              <a:t>See embedded </a:t>
            </a:r>
            <a:r>
              <a:rPr lang="en-US" dirty="0" err="1"/>
              <a:t>htm</a:t>
            </a:r>
            <a:r>
              <a:rPr lang="en-US" dirty="0"/>
              <a:t> file below for more details.</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1070" y="1360716"/>
            <a:ext cx="3059265" cy="4324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Object 3"/>
          <p:cNvGraphicFramePr>
            <a:graphicFrameLocks noChangeAspect="1"/>
          </p:cNvGraphicFramePr>
          <p:nvPr>
            <p:extLst>
              <p:ext uri="{D42A27DB-BD31-4B8C-83A1-F6EECF244321}">
                <p14:modId xmlns:p14="http://schemas.microsoft.com/office/powerpoint/2010/main" val="4011365882"/>
              </p:ext>
            </p:extLst>
          </p:nvPr>
        </p:nvGraphicFramePr>
        <p:xfrm>
          <a:off x="1605165" y="4237492"/>
          <a:ext cx="2640013" cy="685800"/>
        </p:xfrm>
        <a:graphic>
          <a:graphicData uri="http://schemas.openxmlformats.org/presentationml/2006/ole">
            <mc:AlternateContent xmlns:mc="http://schemas.openxmlformats.org/markup-compatibility/2006">
              <mc:Choice xmlns:v="urn:schemas-microsoft-com:vml" Requires="v">
                <p:oleObj name="Packager Shell Object" showAsIcon="1" r:id="rId4" imgW="2640240" imgH="685800" progId="Package">
                  <p:embed/>
                </p:oleObj>
              </mc:Choice>
              <mc:Fallback>
                <p:oleObj name="Packager Shell Object" showAsIcon="1" r:id="rId4" imgW="2640240" imgH="685800" progId="Package">
                  <p:embed/>
                  <p:pic>
                    <p:nvPicPr>
                      <p:cNvPr id="0" name=""/>
                      <p:cNvPicPr/>
                      <p:nvPr/>
                    </p:nvPicPr>
                    <p:blipFill>
                      <a:blip r:embed="rId5"/>
                      <a:stretch>
                        <a:fillRect/>
                      </a:stretch>
                    </p:blipFill>
                    <p:spPr>
                      <a:xfrm>
                        <a:off x="1605165" y="4237492"/>
                        <a:ext cx="2640013" cy="685800"/>
                      </a:xfrm>
                      <a:prstGeom prst="rect">
                        <a:avLst/>
                      </a:prstGeom>
                    </p:spPr>
                  </p:pic>
                </p:oleObj>
              </mc:Fallback>
            </mc:AlternateContent>
          </a:graphicData>
        </a:graphic>
      </p:graphicFrame>
    </p:spTree>
    <p:extLst>
      <p:ext uri="{BB962C8B-B14F-4D97-AF65-F5344CB8AC3E}">
        <p14:creationId xmlns:p14="http://schemas.microsoft.com/office/powerpoint/2010/main" val="34297041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CIFP .zip &amp; DAFIF txt Files</a:t>
            </a:r>
          </a:p>
        </p:txBody>
      </p:sp>
      <p:sp>
        <p:nvSpPr>
          <p:cNvPr id="3" name="Content Placeholder 2"/>
          <p:cNvSpPr>
            <a:spLocks noGrp="1"/>
          </p:cNvSpPr>
          <p:nvPr>
            <p:ph idx="1"/>
          </p:nvPr>
        </p:nvSpPr>
        <p:spPr>
          <a:xfrm>
            <a:off x="549275" y="1279525"/>
            <a:ext cx="3992245" cy="4391025"/>
          </a:xfrm>
        </p:spPr>
        <p:txBody>
          <a:bodyPr/>
          <a:lstStyle/>
          <a:p>
            <a:r>
              <a:rPr lang="en-US" dirty="0"/>
              <a:t>CIFP ARINC</a:t>
            </a:r>
          </a:p>
          <a:p>
            <a:pPr lvl="1"/>
            <a:r>
              <a:rPr lang="en-US" dirty="0"/>
              <a:t>CIFP_YYMMDD.zip</a:t>
            </a:r>
          </a:p>
        </p:txBody>
      </p:sp>
      <p:pic>
        <p:nvPicPr>
          <p:cNvPr id="4" name="Picture 3"/>
          <p:cNvPicPr>
            <a:picLocks noChangeAspect="1"/>
          </p:cNvPicPr>
          <p:nvPr/>
        </p:nvPicPr>
        <p:blipFill rotWithShape="1">
          <a:blip r:embed="rId3"/>
          <a:srcRect r="16591"/>
          <a:stretch/>
        </p:blipFill>
        <p:spPr>
          <a:xfrm>
            <a:off x="549275" y="2224685"/>
            <a:ext cx="2896578" cy="3768127"/>
          </a:xfrm>
          <a:prstGeom prst="rect">
            <a:avLst/>
          </a:prstGeom>
        </p:spPr>
      </p:pic>
      <p:sp>
        <p:nvSpPr>
          <p:cNvPr id="7" name="Content Placeholder 2"/>
          <p:cNvSpPr txBox="1">
            <a:spLocks/>
          </p:cNvSpPr>
          <p:nvPr/>
        </p:nvSpPr>
        <p:spPr bwMode="auto">
          <a:xfrm>
            <a:off x="4541520" y="1279525"/>
            <a:ext cx="3992245" cy="43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r>
              <a:rPr lang="en-US" kern="0" dirty="0"/>
              <a:t>NGA DAFIF</a:t>
            </a:r>
          </a:p>
          <a:p>
            <a:pPr lvl="1"/>
            <a:r>
              <a:rPr lang="en-US" kern="0" dirty="0"/>
              <a:t>Under development</a:t>
            </a:r>
          </a:p>
          <a:p>
            <a:pPr lvl="1"/>
            <a:r>
              <a:rPr lang="en-US" kern="0" dirty="0"/>
              <a:t>Will be available in future release.</a:t>
            </a:r>
          </a:p>
        </p:txBody>
      </p:sp>
    </p:spTree>
    <p:extLst>
      <p:ext uri="{BB962C8B-B14F-4D97-AF65-F5344CB8AC3E}">
        <p14:creationId xmlns:p14="http://schemas.microsoft.com/office/powerpoint/2010/main" val="9872522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2582863" y="1276350"/>
            <a:ext cx="3608387" cy="3257550"/>
          </a:xfrm>
        </p:spPr>
        <p:txBody>
          <a:bodyPr/>
          <a:lstStyle/>
          <a:p>
            <a:pPr algn="ctr"/>
            <a:r>
              <a:rPr lang="en-US" altLang="en-US" sz="3600" dirty="0"/>
              <a:t>NEAT</a:t>
            </a:r>
            <a:br>
              <a:rPr lang="en-US" altLang="en-US" sz="3600" dirty="0"/>
            </a:br>
            <a:br>
              <a:rPr lang="en-US" altLang="en-US" dirty="0"/>
            </a:br>
            <a:r>
              <a:rPr lang="en-US" altLang="en-US" dirty="0"/>
              <a:t>Main Window</a:t>
            </a:r>
            <a:br>
              <a:rPr lang="en-US" altLang="en-US" dirty="0"/>
            </a:br>
            <a:br>
              <a:rPr lang="en-US" altLang="en-US" dirty="0"/>
            </a:br>
            <a:r>
              <a:rPr lang="en-US" altLang="en-US" dirty="0"/>
              <a:t>Settings Button</a:t>
            </a:r>
          </a:p>
        </p:txBody>
      </p:sp>
    </p:spTree>
    <p:extLst>
      <p:ext uri="{BB962C8B-B14F-4D97-AF65-F5344CB8AC3E}">
        <p14:creationId xmlns:p14="http://schemas.microsoft.com/office/powerpoint/2010/main" val="1293272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30213" y="347663"/>
            <a:ext cx="8472487" cy="339991"/>
          </a:xfrm>
        </p:spPr>
        <p:txBody>
          <a:bodyPr/>
          <a:lstStyle/>
          <a:p>
            <a:pPr algn="ctr"/>
            <a:r>
              <a:rPr lang="en-US" altLang="en-US" dirty="0"/>
              <a:t>Settings</a:t>
            </a:r>
          </a:p>
        </p:txBody>
      </p:sp>
      <p:pic>
        <p:nvPicPr>
          <p:cNvPr id="2" name="Picture 1"/>
          <p:cNvPicPr>
            <a:picLocks noChangeAspect="1"/>
          </p:cNvPicPr>
          <p:nvPr/>
        </p:nvPicPr>
        <p:blipFill rotWithShape="1">
          <a:blip r:embed="rId3"/>
          <a:srcRect b="28695"/>
          <a:stretch/>
        </p:blipFill>
        <p:spPr>
          <a:xfrm>
            <a:off x="430213" y="822459"/>
            <a:ext cx="3495993" cy="1326382"/>
          </a:xfrm>
          <a:prstGeom prst="rect">
            <a:avLst/>
          </a:prstGeom>
        </p:spPr>
      </p:pic>
      <p:pic>
        <p:nvPicPr>
          <p:cNvPr id="3" name="Picture 2"/>
          <p:cNvPicPr>
            <a:picLocks noChangeAspect="1"/>
          </p:cNvPicPr>
          <p:nvPr/>
        </p:nvPicPr>
        <p:blipFill>
          <a:blip r:embed="rId4"/>
          <a:stretch>
            <a:fillRect/>
          </a:stretch>
        </p:blipFill>
        <p:spPr>
          <a:xfrm>
            <a:off x="2965417" y="1621884"/>
            <a:ext cx="5937283" cy="1188720"/>
          </a:xfrm>
          <a:prstGeom prst="rect">
            <a:avLst/>
          </a:prstGeom>
        </p:spPr>
      </p:pic>
      <p:sp>
        <p:nvSpPr>
          <p:cNvPr id="8" name="Content Placeholder 2"/>
          <p:cNvSpPr txBox="1">
            <a:spLocks/>
          </p:cNvSpPr>
          <p:nvPr/>
        </p:nvSpPr>
        <p:spPr bwMode="auto">
          <a:xfrm>
            <a:off x="430213" y="2283646"/>
            <a:ext cx="8143590" cy="4069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r>
              <a:rPr lang="en-US" altLang="en-US" kern="0" dirty="0"/>
              <a:t>File Locations</a:t>
            </a:r>
          </a:p>
          <a:p>
            <a:pPr lvl="1"/>
            <a:r>
              <a:rPr lang="en-US" altLang="en-US" kern="0" dirty="0"/>
              <a:t>Editor</a:t>
            </a:r>
          </a:p>
          <a:p>
            <a:pPr lvl="2"/>
            <a:r>
              <a:rPr lang="en-US" altLang="en-US" kern="0" dirty="0"/>
              <a:t>If no Editor is defined in Preferences, default editor is Wordpad.exe</a:t>
            </a:r>
          </a:p>
          <a:p>
            <a:pPr lvl="2"/>
            <a:r>
              <a:rPr lang="en-US" altLang="en-US" kern="0" dirty="0"/>
              <a:t>To set the editor, either click the ellipsis button or double click the input box, then navigate to your preferred text editor .exe</a:t>
            </a:r>
          </a:p>
          <a:p>
            <a:pPr lvl="2"/>
            <a:r>
              <a:rPr lang="en-US" altLang="en-US" kern="0" dirty="0"/>
              <a:t>Right clicking a file in the Tree View shows popup menu option to Open in Editor </a:t>
            </a:r>
          </a:p>
          <a:p>
            <a:pPr lvl="1"/>
            <a:r>
              <a:rPr lang="en-US" altLang="en-US" dirty="0"/>
              <a:t>RamView path points NEAT to where RamView.exe is located</a:t>
            </a:r>
          </a:p>
          <a:p>
            <a:pPr lvl="1"/>
            <a:r>
              <a:rPr lang="en-US" altLang="en-US" dirty="0"/>
              <a:t>Download path points NEAT to folder where NEAT downloads files when using Check for Updates. System default is Downloads folder.</a:t>
            </a:r>
          </a:p>
          <a:p>
            <a:pPr lvl="2"/>
            <a:endParaRPr lang="en-US" altLang="en-US" kern="0" dirty="0"/>
          </a:p>
          <a:p>
            <a:pPr lvl="1"/>
            <a:endParaRPr lang="en-US" altLang="en-US" kern="0" dirty="0"/>
          </a:p>
        </p:txBody>
      </p:sp>
    </p:spTree>
    <p:extLst>
      <p:ext uri="{BB962C8B-B14F-4D97-AF65-F5344CB8AC3E}">
        <p14:creationId xmlns:p14="http://schemas.microsoft.com/office/powerpoint/2010/main" val="3365700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577849" y="1143000"/>
            <a:ext cx="4153421" cy="2164080"/>
          </a:xfrm>
        </p:spPr>
        <p:txBody>
          <a:bodyPr/>
          <a:lstStyle/>
          <a:p>
            <a:r>
              <a:rPr lang="en-US" altLang="en-US" dirty="0"/>
              <a:t>View Settings</a:t>
            </a:r>
          </a:p>
          <a:p>
            <a:pPr lvl="1"/>
            <a:r>
              <a:rPr lang="en-US" altLang="en-US" dirty="0"/>
              <a:t>Include Headers On Copy</a:t>
            </a:r>
          </a:p>
          <a:p>
            <a:pPr lvl="2"/>
            <a:r>
              <a:rPr lang="en-US" altLang="en-US" dirty="0"/>
              <a:t>When cutting &amp; pasting directly from Grid.</a:t>
            </a:r>
          </a:p>
          <a:p>
            <a:pPr lvl="1"/>
            <a:r>
              <a:rPr lang="en-US" altLang="en-US" dirty="0"/>
              <a:t>Tabbed File View</a:t>
            </a:r>
          </a:p>
        </p:txBody>
      </p:sp>
      <p:sp>
        <p:nvSpPr>
          <p:cNvPr id="32772" name="Content Placeholder 2"/>
          <p:cNvSpPr txBox="1">
            <a:spLocks/>
          </p:cNvSpPr>
          <p:nvPr/>
        </p:nvSpPr>
        <p:spPr bwMode="auto">
          <a:xfrm>
            <a:off x="466725" y="3176588"/>
            <a:ext cx="365125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20000"/>
              </a:spcBef>
              <a:buFontTx/>
              <a:buChar char="•"/>
            </a:pPr>
            <a:r>
              <a:rPr lang="en-US" altLang="en-US" sz="1400">
                <a:solidFill>
                  <a:srgbClr val="000000"/>
                </a:solidFill>
              </a:rPr>
              <a:t>Tabbed view has a row for each grid</a:t>
            </a:r>
          </a:p>
          <a:p>
            <a:pPr lvl="1">
              <a:spcBef>
                <a:spcPct val="20000"/>
              </a:spcBef>
              <a:buFontTx/>
              <a:buChar char="–"/>
            </a:pPr>
            <a:endParaRPr lang="en-US" altLang="en-US" sz="2000">
              <a:solidFill>
                <a:srgbClr val="000000"/>
              </a:solidFill>
            </a:endParaRPr>
          </a:p>
        </p:txBody>
      </p:sp>
      <p:sp>
        <p:nvSpPr>
          <p:cNvPr id="32773" name="Content Placeholder 2"/>
          <p:cNvSpPr txBox="1">
            <a:spLocks/>
          </p:cNvSpPr>
          <p:nvPr/>
        </p:nvSpPr>
        <p:spPr bwMode="auto">
          <a:xfrm>
            <a:off x="4522788" y="3160713"/>
            <a:ext cx="3651250" cy="357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20000"/>
              </a:spcBef>
              <a:buFontTx/>
              <a:buChar char="•"/>
            </a:pPr>
            <a:r>
              <a:rPr lang="en-US" altLang="en-US" sz="1400" dirty="0">
                <a:solidFill>
                  <a:srgbClr val="000000"/>
                </a:solidFill>
              </a:rPr>
              <a:t>Tree view has a node for each file</a:t>
            </a:r>
          </a:p>
          <a:p>
            <a:pPr lvl="1">
              <a:spcBef>
                <a:spcPct val="20000"/>
              </a:spcBef>
              <a:buFontTx/>
              <a:buChar char="–"/>
            </a:pPr>
            <a:endParaRPr lang="en-US" altLang="en-US" sz="1400" dirty="0">
              <a:solidFill>
                <a:srgbClr val="000000"/>
              </a:solidFill>
            </a:endParaRPr>
          </a:p>
        </p:txBody>
      </p:sp>
      <p:pic>
        <p:nvPicPr>
          <p:cNvPr id="32774" name="Picture 11" descr="C:\Users\JOEODO~1\AppData\Local\Temp\1\SNAGHTMLb64ed36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02238" y="3554413"/>
            <a:ext cx="2476500" cy="265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5" name="Picture 13" descr="C:\Users\JOEODO~1\AppData\Local\Temp\1\SNAGHTMLb64f56d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84238" y="3638550"/>
            <a:ext cx="2397125" cy="2570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1"/>
          <p:cNvSpPr txBox="1">
            <a:spLocks/>
          </p:cNvSpPr>
          <p:nvPr/>
        </p:nvSpPr>
        <p:spPr bwMode="auto">
          <a:xfrm>
            <a:off x="430213" y="347663"/>
            <a:ext cx="8472487" cy="339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b="1">
                <a:solidFill>
                  <a:srgbClr val="1D2F68"/>
                </a:solidFill>
                <a:latin typeface="+mn-lt"/>
                <a:ea typeface="+mj-ea"/>
                <a:cs typeface="+mj-cs"/>
              </a:defRPr>
            </a:lvl1pPr>
            <a:lvl2pPr algn="l" rtl="0" eaLnBrk="0" fontAlgn="base" hangingPunct="0">
              <a:spcBef>
                <a:spcPct val="0"/>
              </a:spcBef>
              <a:spcAft>
                <a:spcPct val="0"/>
              </a:spcAft>
              <a:defRPr sz="2800" b="1">
                <a:solidFill>
                  <a:srgbClr val="1D2F68"/>
                </a:solidFill>
                <a:latin typeface="Arial" charset="0"/>
              </a:defRPr>
            </a:lvl2pPr>
            <a:lvl3pPr algn="l" rtl="0" eaLnBrk="0" fontAlgn="base" hangingPunct="0">
              <a:spcBef>
                <a:spcPct val="0"/>
              </a:spcBef>
              <a:spcAft>
                <a:spcPct val="0"/>
              </a:spcAft>
              <a:defRPr sz="2800" b="1">
                <a:solidFill>
                  <a:srgbClr val="1D2F68"/>
                </a:solidFill>
                <a:latin typeface="Arial" charset="0"/>
              </a:defRPr>
            </a:lvl3pPr>
            <a:lvl4pPr algn="l" rtl="0" eaLnBrk="0" fontAlgn="base" hangingPunct="0">
              <a:spcBef>
                <a:spcPct val="0"/>
              </a:spcBef>
              <a:spcAft>
                <a:spcPct val="0"/>
              </a:spcAft>
              <a:defRPr sz="2800" b="1">
                <a:solidFill>
                  <a:srgbClr val="1D2F68"/>
                </a:solidFill>
                <a:latin typeface="Arial" charset="0"/>
              </a:defRPr>
            </a:lvl4pPr>
            <a:lvl5pPr algn="l" rtl="0" eaLnBrk="0" fontAlgn="base" hangingPunct="0">
              <a:spcBef>
                <a:spcPct val="0"/>
              </a:spcBef>
              <a:spcAft>
                <a:spcPct val="0"/>
              </a:spcAft>
              <a:defRPr sz="28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a:lstStyle>
          <a:p>
            <a:pPr algn="ctr"/>
            <a:r>
              <a:rPr lang="en-US" altLang="en-US" kern="0"/>
              <a:t>Settings</a:t>
            </a:r>
            <a:endParaRPr lang="en-US" altLang="en-US" kern="0" dirty="0"/>
          </a:p>
        </p:txBody>
      </p:sp>
      <p:pic>
        <p:nvPicPr>
          <p:cNvPr id="3" name="Picture 2"/>
          <p:cNvPicPr>
            <a:picLocks noChangeAspect="1"/>
          </p:cNvPicPr>
          <p:nvPr/>
        </p:nvPicPr>
        <p:blipFill>
          <a:blip r:embed="rId5"/>
          <a:stretch>
            <a:fillRect/>
          </a:stretch>
        </p:blipFill>
        <p:spPr>
          <a:xfrm>
            <a:off x="4731271" y="1021872"/>
            <a:ext cx="4171429" cy="1676190"/>
          </a:xfrm>
          <a:prstGeom prst="rect">
            <a:avLst/>
          </a:prstGeom>
        </p:spPr>
      </p:pic>
    </p:spTree>
    <p:extLst>
      <p:ext uri="{BB962C8B-B14F-4D97-AF65-F5344CB8AC3E}">
        <p14:creationId xmlns:p14="http://schemas.microsoft.com/office/powerpoint/2010/main" val="375941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2"/>
          <p:cNvSpPr>
            <a:spLocks noGrp="1"/>
          </p:cNvSpPr>
          <p:nvPr>
            <p:ph idx="1"/>
          </p:nvPr>
        </p:nvSpPr>
        <p:spPr>
          <a:xfrm>
            <a:off x="511176" y="920750"/>
            <a:ext cx="4220096" cy="5535613"/>
          </a:xfrm>
        </p:spPr>
        <p:txBody>
          <a:bodyPr/>
          <a:lstStyle/>
          <a:p>
            <a:r>
              <a:rPr lang="en-US" altLang="en-US" dirty="0"/>
              <a:t>View Settings (Cont’d)</a:t>
            </a:r>
          </a:p>
          <a:p>
            <a:pPr lvl="1"/>
            <a:r>
              <a:rPr lang="en-US" altLang="en-US" dirty="0"/>
              <a:t>Clear Filter On Exit</a:t>
            </a:r>
          </a:p>
          <a:p>
            <a:pPr lvl="2"/>
            <a:r>
              <a:rPr lang="en-US" altLang="en-US" dirty="0"/>
              <a:t>NEAT will reapply the last filter set on a Grid the next time the Grid is opened.</a:t>
            </a:r>
          </a:p>
          <a:p>
            <a:pPr lvl="2"/>
            <a:r>
              <a:rPr lang="en-US" altLang="en-US" dirty="0"/>
              <a:t>Check this box if you do not want NEAT to reapply filters.</a:t>
            </a:r>
          </a:p>
          <a:p>
            <a:pPr lvl="1"/>
            <a:r>
              <a:rPr lang="en-US" altLang="en-US" dirty="0"/>
              <a:t>Use NFDC Record Layout</a:t>
            </a:r>
          </a:p>
          <a:p>
            <a:pPr lvl="2"/>
            <a:r>
              <a:rPr lang="en-US" altLang="en-US" dirty="0"/>
              <a:t>All NFDC files will be broken into separate Grids for each record type as defined in the record format files.</a:t>
            </a:r>
          </a:p>
          <a:p>
            <a:pPr lvl="1"/>
            <a:r>
              <a:rPr lang="en-US" altLang="en-US" dirty="0" err="1"/>
              <a:t>DirectXPaint</a:t>
            </a:r>
            <a:endParaRPr lang="en-US" altLang="en-US" dirty="0"/>
          </a:p>
          <a:p>
            <a:pPr lvl="2"/>
            <a:r>
              <a:rPr lang="en-US" altLang="en-US" dirty="0"/>
              <a:t>This can be checked, it no longer causes issues in processing.</a:t>
            </a:r>
          </a:p>
        </p:txBody>
      </p:sp>
      <p:sp>
        <p:nvSpPr>
          <p:cNvPr id="6" name="Title 1"/>
          <p:cNvSpPr txBox="1">
            <a:spLocks/>
          </p:cNvSpPr>
          <p:nvPr/>
        </p:nvSpPr>
        <p:spPr bwMode="auto">
          <a:xfrm>
            <a:off x="430213" y="347663"/>
            <a:ext cx="8472487" cy="339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b="1">
                <a:solidFill>
                  <a:srgbClr val="1D2F68"/>
                </a:solidFill>
                <a:latin typeface="+mn-lt"/>
                <a:ea typeface="+mj-ea"/>
                <a:cs typeface="+mj-cs"/>
              </a:defRPr>
            </a:lvl1pPr>
            <a:lvl2pPr algn="l" rtl="0" eaLnBrk="0" fontAlgn="base" hangingPunct="0">
              <a:spcBef>
                <a:spcPct val="0"/>
              </a:spcBef>
              <a:spcAft>
                <a:spcPct val="0"/>
              </a:spcAft>
              <a:defRPr sz="2800" b="1">
                <a:solidFill>
                  <a:srgbClr val="1D2F68"/>
                </a:solidFill>
                <a:latin typeface="Arial" charset="0"/>
              </a:defRPr>
            </a:lvl2pPr>
            <a:lvl3pPr algn="l" rtl="0" eaLnBrk="0" fontAlgn="base" hangingPunct="0">
              <a:spcBef>
                <a:spcPct val="0"/>
              </a:spcBef>
              <a:spcAft>
                <a:spcPct val="0"/>
              </a:spcAft>
              <a:defRPr sz="2800" b="1">
                <a:solidFill>
                  <a:srgbClr val="1D2F68"/>
                </a:solidFill>
                <a:latin typeface="Arial" charset="0"/>
              </a:defRPr>
            </a:lvl3pPr>
            <a:lvl4pPr algn="l" rtl="0" eaLnBrk="0" fontAlgn="base" hangingPunct="0">
              <a:spcBef>
                <a:spcPct val="0"/>
              </a:spcBef>
              <a:spcAft>
                <a:spcPct val="0"/>
              </a:spcAft>
              <a:defRPr sz="2800" b="1">
                <a:solidFill>
                  <a:srgbClr val="1D2F68"/>
                </a:solidFill>
                <a:latin typeface="Arial" charset="0"/>
              </a:defRPr>
            </a:lvl4pPr>
            <a:lvl5pPr algn="l" rtl="0" eaLnBrk="0" fontAlgn="base" hangingPunct="0">
              <a:spcBef>
                <a:spcPct val="0"/>
              </a:spcBef>
              <a:spcAft>
                <a:spcPct val="0"/>
              </a:spcAft>
              <a:defRPr sz="2800" b="1">
                <a:solidFill>
                  <a:srgbClr val="1D2F68"/>
                </a:solidFill>
                <a:latin typeface="Arial" charset="0"/>
              </a:defRPr>
            </a:lvl5pPr>
            <a:lvl6pPr marL="457200" algn="l" rtl="0" fontAlgn="base">
              <a:spcBef>
                <a:spcPct val="0"/>
              </a:spcBef>
              <a:spcAft>
                <a:spcPct val="0"/>
              </a:spcAft>
              <a:defRPr sz="4000" b="1">
                <a:solidFill>
                  <a:srgbClr val="1D2F68"/>
                </a:solidFill>
                <a:latin typeface="Arial" charset="0"/>
              </a:defRPr>
            </a:lvl6pPr>
            <a:lvl7pPr marL="914400" algn="l" rtl="0" fontAlgn="base">
              <a:spcBef>
                <a:spcPct val="0"/>
              </a:spcBef>
              <a:spcAft>
                <a:spcPct val="0"/>
              </a:spcAft>
              <a:defRPr sz="4000" b="1">
                <a:solidFill>
                  <a:srgbClr val="1D2F68"/>
                </a:solidFill>
                <a:latin typeface="Arial" charset="0"/>
              </a:defRPr>
            </a:lvl7pPr>
            <a:lvl8pPr marL="1371600" algn="l" rtl="0" fontAlgn="base">
              <a:spcBef>
                <a:spcPct val="0"/>
              </a:spcBef>
              <a:spcAft>
                <a:spcPct val="0"/>
              </a:spcAft>
              <a:defRPr sz="4000" b="1">
                <a:solidFill>
                  <a:srgbClr val="1D2F68"/>
                </a:solidFill>
                <a:latin typeface="Arial" charset="0"/>
              </a:defRPr>
            </a:lvl8pPr>
            <a:lvl9pPr marL="1828800" algn="l" rtl="0" fontAlgn="base">
              <a:spcBef>
                <a:spcPct val="0"/>
              </a:spcBef>
              <a:spcAft>
                <a:spcPct val="0"/>
              </a:spcAft>
              <a:defRPr sz="4000" b="1">
                <a:solidFill>
                  <a:srgbClr val="1D2F68"/>
                </a:solidFill>
                <a:latin typeface="Arial" charset="0"/>
              </a:defRPr>
            </a:lvl9pPr>
          </a:lstStyle>
          <a:p>
            <a:pPr algn="ctr"/>
            <a:r>
              <a:rPr lang="en-US" altLang="en-US" kern="0"/>
              <a:t>Settings</a:t>
            </a:r>
            <a:endParaRPr lang="en-US" altLang="en-US" kern="0" dirty="0"/>
          </a:p>
        </p:txBody>
      </p:sp>
      <p:pic>
        <p:nvPicPr>
          <p:cNvPr id="7" name="Picture 6"/>
          <p:cNvPicPr>
            <a:picLocks noChangeAspect="1"/>
          </p:cNvPicPr>
          <p:nvPr/>
        </p:nvPicPr>
        <p:blipFill>
          <a:blip r:embed="rId3"/>
          <a:stretch>
            <a:fillRect/>
          </a:stretch>
        </p:blipFill>
        <p:spPr>
          <a:xfrm>
            <a:off x="4731272" y="1021872"/>
            <a:ext cx="4171428" cy="1676190"/>
          </a:xfrm>
          <a:prstGeom prst="rect">
            <a:avLst/>
          </a:prstGeom>
        </p:spPr>
      </p:pic>
      <p:pic>
        <p:nvPicPr>
          <p:cNvPr id="3" name="Picture 2"/>
          <p:cNvPicPr>
            <a:picLocks noChangeAspect="1"/>
          </p:cNvPicPr>
          <p:nvPr/>
        </p:nvPicPr>
        <p:blipFill>
          <a:blip r:embed="rId4"/>
          <a:stretch>
            <a:fillRect/>
          </a:stretch>
        </p:blipFill>
        <p:spPr>
          <a:xfrm>
            <a:off x="5989453" y="2698062"/>
            <a:ext cx="1950587" cy="3578980"/>
          </a:xfrm>
          <a:prstGeom prst="rect">
            <a:avLst/>
          </a:prstGeom>
        </p:spPr>
      </p:pic>
      <p:sp>
        <p:nvSpPr>
          <p:cNvPr id="4" name="Right Arrow 3"/>
          <p:cNvSpPr/>
          <p:nvPr/>
        </p:nvSpPr>
        <p:spPr bwMode="auto">
          <a:xfrm>
            <a:off x="4795668" y="3787464"/>
            <a:ext cx="1090408" cy="456724"/>
          </a:xfrm>
          <a:prstGeom prst="rightArrow">
            <a:avLst/>
          </a:prstGeom>
          <a:solidFill>
            <a:srgbClr val="FFCC00">
              <a:alpha val="61000"/>
            </a:srgbClr>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919191"/>
                  </a:outerShdw>
                </a:effectLst>
              </a14:hiddenEffects>
            </a:ext>
          </a:extLst>
        </p:spPr>
        <p:txBody>
          <a:bodyPr vert="horz" wrap="square" lIns="56103" tIns="27559" rIns="56103" bIns="27559"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8951573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2582863" y="1190625"/>
            <a:ext cx="3608387" cy="4481513"/>
          </a:xfrm>
        </p:spPr>
        <p:txBody>
          <a:bodyPr/>
          <a:lstStyle/>
          <a:p>
            <a:pPr algn="ctr"/>
            <a:r>
              <a:rPr lang="en-US" altLang="en-US" sz="3600" dirty="0"/>
              <a:t>NEAT</a:t>
            </a:r>
            <a:br>
              <a:rPr lang="en-US" altLang="en-US" sz="3600" dirty="0"/>
            </a:br>
            <a:br>
              <a:rPr lang="en-US" altLang="en-US" dirty="0"/>
            </a:br>
            <a:r>
              <a:rPr lang="en-US" altLang="en-US" dirty="0"/>
              <a:t>Grid Layout</a:t>
            </a:r>
          </a:p>
        </p:txBody>
      </p:sp>
    </p:spTree>
    <p:extLst>
      <p:ext uri="{BB962C8B-B14F-4D97-AF65-F5344CB8AC3E}">
        <p14:creationId xmlns:p14="http://schemas.microsoft.com/office/powerpoint/2010/main" val="21554852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COLLEE~1\AppData\Local\Temp\1\SNAGHTML17fc67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848" y="957263"/>
            <a:ext cx="7725197" cy="5342425"/>
          </a:xfrm>
          <a:prstGeom prst="rect">
            <a:avLst/>
          </a:prstGeom>
          <a:noFill/>
          <a:extLst>
            <a:ext uri="{909E8E84-426E-40DD-AFC4-6F175D3DCCD1}">
              <a14:hiddenFill xmlns:a14="http://schemas.microsoft.com/office/drawing/2010/main">
                <a:solidFill>
                  <a:srgbClr val="FFFFFF"/>
                </a:solidFill>
              </a14:hiddenFill>
            </a:ext>
          </a:extLst>
        </p:spPr>
      </p:pic>
      <p:sp>
        <p:nvSpPr>
          <p:cNvPr id="45058" name="Title 1"/>
          <p:cNvSpPr>
            <a:spLocks noGrp="1"/>
          </p:cNvSpPr>
          <p:nvPr>
            <p:ph type="title"/>
          </p:nvPr>
        </p:nvSpPr>
        <p:spPr/>
        <p:txBody>
          <a:bodyPr/>
          <a:lstStyle/>
          <a:p>
            <a:pPr algn="ctr"/>
            <a:r>
              <a:rPr lang="en-US" altLang="en-US" dirty="0"/>
              <a:t>Grid Layout</a:t>
            </a:r>
          </a:p>
        </p:txBody>
      </p:sp>
      <p:pic>
        <p:nvPicPr>
          <p:cNvPr id="7" name="Picture 6"/>
          <p:cNvPicPr>
            <a:picLocks noChangeAspect="1"/>
          </p:cNvPicPr>
          <p:nvPr/>
        </p:nvPicPr>
        <p:blipFill>
          <a:blip r:embed="rId4"/>
          <a:stretch>
            <a:fillRect/>
          </a:stretch>
        </p:blipFill>
        <p:spPr>
          <a:xfrm>
            <a:off x="804848" y="3106138"/>
            <a:ext cx="1322416" cy="1917503"/>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pPr algn="ctr"/>
            <a:r>
              <a:rPr lang="en-US" altLang="en-US" dirty="0"/>
              <a:t>Grid Layout – cont’d</a:t>
            </a:r>
          </a:p>
        </p:txBody>
      </p:sp>
      <p:pic>
        <p:nvPicPr>
          <p:cNvPr id="2" name="Picture 1"/>
          <p:cNvPicPr>
            <a:picLocks noChangeAspect="1"/>
          </p:cNvPicPr>
          <p:nvPr/>
        </p:nvPicPr>
        <p:blipFill>
          <a:blip r:embed="rId3"/>
          <a:stretch>
            <a:fillRect/>
          </a:stretch>
        </p:blipFill>
        <p:spPr>
          <a:xfrm>
            <a:off x="1685109" y="1566863"/>
            <a:ext cx="6187984" cy="4933487"/>
          </a:xfrm>
          <a:prstGeom prst="rect">
            <a:avLst/>
          </a:prstGeom>
        </p:spPr>
      </p:pic>
      <p:pic>
        <p:nvPicPr>
          <p:cNvPr id="6" name="Picture 5"/>
          <p:cNvPicPr>
            <a:picLocks noChangeAspect="1"/>
          </p:cNvPicPr>
          <p:nvPr/>
        </p:nvPicPr>
        <p:blipFill rotWithShape="1">
          <a:blip r:embed="rId4"/>
          <a:srcRect b="5456"/>
          <a:stretch/>
        </p:blipFill>
        <p:spPr>
          <a:xfrm>
            <a:off x="1685109" y="1100955"/>
            <a:ext cx="6187984" cy="27134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2582863" y="1190625"/>
            <a:ext cx="3608387" cy="4481513"/>
          </a:xfrm>
        </p:spPr>
        <p:txBody>
          <a:bodyPr/>
          <a:lstStyle/>
          <a:p>
            <a:pPr algn="ctr"/>
            <a:r>
              <a:rPr lang="en-US" altLang="en-US" sz="3600"/>
              <a:t>NEAT</a:t>
            </a:r>
            <a:br>
              <a:rPr lang="en-US" altLang="en-US" sz="3600"/>
            </a:br>
            <a:br>
              <a:rPr lang="en-US" altLang="en-US"/>
            </a:br>
            <a:r>
              <a:rPr lang="en-US" altLang="en-US"/>
              <a:t>Filtering</a:t>
            </a:r>
            <a:br>
              <a:rPr lang="en-US" altLang="en-US"/>
            </a:br>
            <a:br>
              <a:rPr lang="en-US" altLang="en-US"/>
            </a:br>
            <a:r>
              <a:rPr lang="en-US" altLang="en-US" sz="2000"/>
              <a:t>Auto Filter Row</a:t>
            </a:r>
            <a:br>
              <a:rPr lang="en-US" altLang="en-US" sz="2000"/>
            </a:br>
            <a:r>
              <a:rPr lang="en-US" altLang="en-US" sz="2000"/>
              <a:t>Column Filter Dropdown</a:t>
            </a:r>
            <a:br>
              <a:rPr lang="en-US" altLang="en-US" sz="2000"/>
            </a:br>
            <a:r>
              <a:rPr lang="en-US" altLang="en-US" sz="2000"/>
              <a:t>Custom Filter Dialog</a:t>
            </a:r>
            <a:br>
              <a:rPr lang="en-US" altLang="en-US" sz="2000"/>
            </a:br>
            <a:r>
              <a:rPr lang="en-US" altLang="en-US" sz="2000"/>
              <a:t>Filter Editor</a:t>
            </a:r>
            <a:br>
              <a:rPr lang="en-US" altLang="en-US" sz="2000"/>
            </a:br>
            <a:r>
              <a:rPr lang="en-US" altLang="en-US" sz="2000"/>
              <a:t>Find Panel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582863" y="381000"/>
            <a:ext cx="3608387" cy="5629275"/>
          </a:xfrm>
        </p:spPr>
        <p:txBody>
          <a:bodyPr/>
          <a:lstStyle/>
          <a:p>
            <a:pPr algn="ctr"/>
            <a:r>
              <a:rPr lang="en-US" altLang="en-US" sz="3600" dirty="0"/>
              <a:t>NEAT</a:t>
            </a:r>
            <a:br>
              <a:rPr lang="en-US" altLang="en-US" sz="3600" dirty="0"/>
            </a:br>
            <a:br>
              <a:rPr lang="en-US" altLang="en-US" dirty="0"/>
            </a:br>
            <a:br>
              <a:rPr lang="en-US" altLang="en-US" dirty="0"/>
            </a:br>
            <a:r>
              <a:rPr lang="en-US" altLang="en-US" dirty="0"/>
              <a:t>What is NEAT?</a:t>
            </a:r>
            <a:br>
              <a:rPr lang="en-US" altLang="en-US" dirty="0"/>
            </a:br>
            <a:br>
              <a:rPr lang="en-US" altLang="en-US" dirty="0"/>
            </a:br>
            <a:r>
              <a:rPr lang="en-US" altLang="en-US" dirty="0"/>
              <a:t>Acquisition</a:t>
            </a:r>
            <a:br>
              <a:rPr lang="en-US" altLang="en-US" dirty="0"/>
            </a:br>
            <a:br>
              <a:rPr lang="en-US" altLang="en-US" dirty="0"/>
            </a:br>
            <a:r>
              <a:rPr lang="en-US" altLang="en-US" dirty="0"/>
              <a:t>Setup</a:t>
            </a:r>
            <a:br>
              <a:rPr lang="en-US" altLang="en-US" dirty="0"/>
            </a:br>
            <a:br>
              <a:rPr lang="en-US" altLang="en-US" dirty="0"/>
            </a:br>
            <a:r>
              <a:rPr lang="en-US" altLang="en-US" dirty="0"/>
              <a:t>Execution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pPr algn="ctr"/>
            <a:r>
              <a:rPr lang="en-US" altLang="en-US" sz="2400" dirty="0"/>
              <a:t>Filtering – Auto Filter Row</a:t>
            </a:r>
          </a:p>
        </p:txBody>
      </p:sp>
      <p:sp>
        <p:nvSpPr>
          <p:cNvPr id="51203" name="Content Placeholder 2"/>
          <p:cNvSpPr>
            <a:spLocks noGrp="1"/>
          </p:cNvSpPr>
          <p:nvPr>
            <p:ph idx="1"/>
          </p:nvPr>
        </p:nvSpPr>
        <p:spPr>
          <a:xfrm>
            <a:off x="549275" y="1009650"/>
            <a:ext cx="8274050" cy="1235075"/>
          </a:xfrm>
        </p:spPr>
        <p:txBody>
          <a:bodyPr/>
          <a:lstStyle/>
          <a:p>
            <a:r>
              <a:rPr lang="en-US" altLang="en-US"/>
              <a:t>Top empty row</a:t>
            </a:r>
          </a:p>
          <a:p>
            <a:r>
              <a:rPr lang="en-US" altLang="en-US"/>
              <a:t>Defaults to “Contains” value</a:t>
            </a:r>
          </a:p>
          <a:p>
            <a:endParaRPr lang="en-US" altLang="en-US"/>
          </a:p>
          <a:p>
            <a:pPr lvl="1"/>
            <a:endParaRPr lang="en-US" altLang="en-US"/>
          </a:p>
        </p:txBody>
      </p:sp>
      <p:pic>
        <p:nvPicPr>
          <p:cNvPr id="2" name="Picture 1"/>
          <p:cNvPicPr>
            <a:picLocks noChangeAspect="1"/>
          </p:cNvPicPr>
          <p:nvPr/>
        </p:nvPicPr>
        <p:blipFill>
          <a:blip r:embed="rId3"/>
          <a:stretch>
            <a:fillRect/>
          </a:stretch>
        </p:blipFill>
        <p:spPr>
          <a:xfrm>
            <a:off x="1368742" y="2004436"/>
            <a:ext cx="6595427" cy="4378477"/>
          </a:xfrm>
          <a:prstGeom prst="rect">
            <a:avLst/>
          </a:prstGeom>
        </p:spPr>
      </p:pic>
      <p:pic>
        <p:nvPicPr>
          <p:cNvPr id="3" name="Picture 2"/>
          <p:cNvPicPr>
            <a:picLocks noChangeAspect="1"/>
          </p:cNvPicPr>
          <p:nvPr/>
        </p:nvPicPr>
        <p:blipFill>
          <a:blip r:embed="rId4"/>
          <a:stretch>
            <a:fillRect/>
          </a:stretch>
        </p:blipFill>
        <p:spPr>
          <a:xfrm>
            <a:off x="2903339" y="3373927"/>
            <a:ext cx="982861" cy="1425149"/>
          </a:xfrm>
          <a:prstGeom prst="rect">
            <a:avLst/>
          </a:prstGeom>
        </p:spPr>
      </p:pic>
      <p:sp>
        <p:nvSpPr>
          <p:cNvPr id="4" name="Rectangle 3"/>
          <p:cNvSpPr/>
          <p:nvPr/>
        </p:nvSpPr>
        <p:spPr bwMode="auto">
          <a:xfrm>
            <a:off x="2903339" y="3373927"/>
            <a:ext cx="982861" cy="1425149"/>
          </a:xfrm>
          <a:prstGeom prst="rect">
            <a:avLst/>
          </a:prstGeom>
          <a:noFill/>
          <a:ln w="9525" cap="flat" cmpd="sng" algn="ctr">
            <a:solidFill>
              <a:srgbClr val="FF0000"/>
            </a:solidFill>
            <a:prstDash val="solid"/>
            <a:round/>
            <a:headEnd type="none" w="med" len="med"/>
            <a:tailEnd type="none" w="med" len="med"/>
          </a:ln>
          <a:effectLst/>
        </p:spPr>
        <p:txBody>
          <a:bodyPr vert="horz" wrap="square" lIns="56103" tIns="27559" rIns="56103" bIns="27559"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a:ln>
                <a:noFill/>
              </a:ln>
              <a:solidFill>
                <a:schemeClr val="tx1"/>
              </a:solidFill>
              <a:effectLst/>
              <a:latin typeface="Arial" charset="0"/>
            </a:endParaRPr>
          </a:p>
        </p:txBody>
      </p:sp>
      <p:cxnSp>
        <p:nvCxnSpPr>
          <p:cNvPr id="12" name="Straight Arrow Connector 11"/>
          <p:cNvCxnSpPr/>
          <p:nvPr/>
        </p:nvCxnSpPr>
        <p:spPr bwMode="auto">
          <a:xfrm flipH="1">
            <a:off x="3043646" y="2690871"/>
            <a:ext cx="496389" cy="548640"/>
          </a:xfrm>
          <a:prstGeom prst="straightConnector1">
            <a:avLst/>
          </a:prstGeom>
          <a:ln>
            <a:solidFill>
              <a:srgbClr val="FF0000"/>
            </a:solidFill>
            <a:headEnd type="none" w="med" len="med"/>
            <a:tailEnd type="triangle"/>
          </a:ln>
        </p:spPr>
        <p:style>
          <a:lnRef idx="3">
            <a:schemeClr val="dk1"/>
          </a:lnRef>
          <a:fillRef idx="0">
            <a:schemeClr val="dk1"/>
          </a:fillRef>
          <a:effectRef idx="2">
            <a:schemeClr val="dk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pPr algn="ctr"/>
            <a:r>
              <a:rPr lang="en-US" altLang="en-US" sz="2400" dirty="0"/>
              <a:t>Filtering – Filter List Window</a:t>
            </a:r>
          </a:p>
        </p:txBody>
      </p:sp>
      <p:sp>
        <p:nvSpPr>
          <p:cNvPr id="52227" name="Content Placeholder 2"/>
          <p:cNvSpPr>
            <a:spLocks noGrp="1"/>
          </p:cNvSpPr>
          <p:nvPr>
            <p:ph idx="1"/>
          </p:nvPr>
        </p:nvSpPr>
        <p:spPr>
          <a:xfrm>
            <a:off x="436563" y="1009650"/>
            <a:ext cx="3614737" cy="5438775"/>
          </a:xfrm>
        </p:spPr>
        <p:txBody>
          <a:bodyPr/>
          <a:lstStyle/>
          <a:p>
            <a:r>
              <a:rPr lang="en-US" altLang="en-US" dirty="0"/>
              <a:t>Access via filter button in the top right of a column header</a:t>
            </a:r>
          </a:p>
          <a:p>
            <a:r>
              <a:rPr lang="en-US" altLang="en-US" dirty="0"/>
              <a:t>Contain unique column values </a:t>
            </a:r>
          </a:p>
          <a:p>
            <a:r>
              <a:rPr lang="en-US" altLang="en-US" dirty="0"/>
              <a:t>Shows records “=” to selected value. (Can select more than one.)</a:t>
            </a:r>
          </a:p>
          <a:p>
            <a:r>
              <a:rPr lang="en-US" altLang="en-US" dirty="0"/>
              <a:t>Predefined item – All</a:t>
            </a:r>
          </a:p>
          <a:p>
            <a:r>
              <a:rPr lang="en-US" altLang="en-US" dirty="0"/>
              <a:t>Customize using the Text Filters tab</a:t>
            </a:r>
          </a:p>
        </p:txBody>
      </p:sp>
      <p:pic>
        <p:nvPicPr>
          <p:cNvPr id="2" name="Picture 1"/>
          <p:cNvPicPr>
            <a:picLocks noChangeAspect="1"/>
          </p:cNvPicPr>
          <p:nvPr/>
        </p:nvPicPr>
        <p:blipFill rotWithShape="1">
          <a:blip r:embed="rId3"/>
          <a:srcRect r="47156"/>
          <a:stretch/>
        </p:blipFill>
        <p:spPr>
          <a:xfrm>
            <a:off x="5105400" y="1009650"/>
            <a:ext cx="3280725" cy="4727372"/>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algn="ctr"/>
            <a:r>
              <a:rPr lang="en-US" altLang="en-US" sz="2400" dirty="0"/>
              <a:t>Filtering – Custom Filter Dialog</a:t>
            </a:r>
          </a:p>
        </p:txBody>
      </p:sp>
      <p:sp>
        <p:nvSpPr>
          <p:cNvPr id="53251" name="Content Placeholder 2"/>
          <p:cNvSpPr>
            <a:spLocks noGrp="1"/>
          </p:cNvSpPr>
          <p:nvPr>
            <p:ph idx="1"/>
          </p:nvPr>
        </p:nvSpPr>
        <p:spPr>
          <a:xfrm>
            <a:off x="293688" y="957263"/>
            <a:ext cx="3127375" cy="4861974"/>
          </a:xfrm>
        </p:spPr>
        <p:txBody>
          <a:bodyPr/>
          <a:lstStyle/>
          <a:p>
            <a:endParaRPr lang="en-US" altLang="en-US" dirty="0"/>
          </a:p>
          <a:p>
            <a:r>
              <a:rPr lang="en-US" altLang="en-US" dirty="0"/>
              <a:t>Select Custom Filter from the dropdown list</a:t>
            </a:r>
          </a:p>
          <a:p>
            <a:r>
              <a:rPr lang="en-US" altLang="en-US" dirty="0"/>
              <a:t>Limited to one or two conditions</a:t>
            </a:r>
          </a:p>
          <a:p>
            <a:endParaRPr lang="en-US" altLang="en-US" dirty="0"/>
          </a:p>
          <a:p>
            <a:pPr lvl="1"/>
            <a:endParaRPr lang="en-US" altLang="en-US" dirty="0"/>
          </a:p>
        </p:txBody>
      </p:sp>
      <p:pic>
        <p:nvPicPr>
          <p:cNvPr id="2" name="Picture 1"/>
          <p:cNvPicPr>
            <a:picLocks noChangeAspect="1"/>
          </p:cNvPicPr>
          <p:nvPr/>
        </p:nvPicPr>
        <p:blipFill rotWithShape="1">
          <a:blip r:embed="rId3"/>
          <a:srcRect r="47481"/>
          <a:stretch/>
        </p:blipFill>
        <p:spPr>
          <a:xfrm>
            <a:off x="4485195" y="1201103"/>
            <a:ext cx="3353372" cy="4861973"/>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algn="ctr"/>
            <a:r>
              <a:rPr lang="en-US" altLang="en-US" sz="2400" dirty="0"/>
              <a:t>Filtering – Filter Editor</a:t>
            </a:r>
          </a:p>
        </p:txBody>
      </p:sp>
      <p:sp>
        <p:nvSpPr>
          <p:cNvPr id="54275" name="Content Placeholder 2"/>
          <p:cNvSpPr>
            <a:spLocks noGrp="1"/>
          </p:cNvSpPr>
          <p:nvPr>
            <p:ph idx="1"/>
          </p:nvPr>
        </p:nvSpPr>
        <p:spPr>
          <a:xfrm>
            <a:off x="281464" y="1158240"/>
            <a:ext cx="4384992" cy="3135313"/>
          </a:xfrm>
        </p:spPr>
        <p:txBody>
          <a:bodyPr/>
          <a:lstStyle/>
          <a:p>
            <a:r>
              <a:rPr lang="en-US" altLang="en-US" sz="1800" dirty="0"/>
              <a:t>Build filters with unlimited number of conditions</a:t>
            </a:r>
          </a:p>
          <a:p>
            <a:r>
              <a:rPr lang="en-US" altLang="en-US" sz="1800" dirty="0"/>
              <a:t>Right click column header then select Filter Editor or click Edit Filter at bottom right if filter already exists</a:t>
            </a:r>
          </a:p>
          <a:p>
            <a:r>
              <a:rPr lang="en-US" altLang="en-US" sz="1800" dirty="0"/>
              <a:t>Uses tree-like or text-based edit style</a:t>
            </a:r>
          </a:p>
        </p:txBody>
      </p:sp>
      <p:pic>
        <p:nvPicPr>
          <p:cNvPr id="2" name="Picture 1"/>
          <p:cNvPicPr>
            <a:picLocks noChangeAspect="1"/>
          </p:cNvPicPr>
          <p:nvPr/>
        </p:nvPicPr>
        <p:blipFill>
          <a:blip r:embed="rId3"/>
          <a:stretch>
            <a:fillRect/>
          </a:stretch>
        </p:blipFill>
        <p:spPr>
          <a:xfrm>
            <a:off x="6018847" y="957263"/>
            <a:ext cx="2883853" cy="2858777"/>
          </a:xfrm>
          <a:prstGeom prst="rect">
            <a:avLst/>
          </a:prstGeom>
        </p:spPr>
      </p:pic>
      <p:pic>
        <p:nvPicPr>
          <p:cNvPr id="3" name="Picture 2"/>
          <p:cNvPicPr>
            <a:picLocks noChangeAspect="1"/>
          </p:cNvPicPr>
          <p:nvPr/>
        </p:nvPicPr>
        <p:blipFill>
          <a:blip r:embed="rId4"/>
          <a:stretch>
            <a:fillRect/>
          </a:stretch>
        </p:blipFill>
        <p:spPr>
          <a:xfrm>
            <a:off x="1207980" y="3208244"/>
            <a:ext cx="4033101" cy="3101116"/>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a:xfrm>
            <a:off x="430213" y="265113"/>
            <a:ext cx="8472487" cy="609600"/>
          </a:xfrm>
        </p:spPr>
        <p:txBody>
          <a:bodyPr/>
          <a:lstStyle/>
          <a:p>
            <a:pPr algn="ctr"/>
            <a:r>
              <a:rPr lang="en-US" altLang="en-US" sz="2400" dirty="0"/>
              <a:t>Filtering – Filter Editor</a:t>
            </a:r>
          </a:p>
        </p:txBody>
      </p:sp>
      <p:pic>
        <p:nvPicPr>
          <p:cNvPr id="52231" name="Picture 7"/>
          <p:cNvPicPr>
            <a:picLocks noChangeAspect="1" noChangeArrowheads="1"/>
          </p:cNvPicPr>
          <p:nvPr/>
        </p:nvPicPr>
        <p:blipFill>
          <a:blip r:embed="rId3"/>
          <a:srcRect/>
          <a:stretch>
            <a:fillRect/>
          </a:stretch>
        </p:blipFill>
        <p:spPr bwMode="auto">
          <a:xfrm>
            <a:off x="2497137" y="3800986"/>
            <a:ext cx="5948718" cy="253207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32" name="Picture 8"/>
          <p:cNvPicPr>
            <a:picLocks noChangeAspect="1" noChangeArrowheads="1"/>
          </p:cNvPicPr>
          <p:nvPr/>
        </p:nvPicPr>
        <p:blipFill>
          <a:blip r:embed="rId4"/>
          <a:srcRect/>
          <a:stretch>
            <a:fillRect/>
          </a:stretch>
        </p:blipFill>
        <p:spPr bwMode="auto">
          <a:xfrm>
            <a:off x="268287" y="1027112"/>
            <a:ext cx="1285875" cy="35909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2227" name="Picture 3"/>
          <p:cNvPicPr>
            <a:picLocks noChangeAspect="1" noChangeArrowheads="1"/>
          </p:cNvPicPr>
          <p:nvPr/>
        </p:nvPicPr>
        <p:blipFill>
          <a:blip r:embed="rId5"/>
          <a:srcRect/>
          <a:stretch>
            <a:fillRect/>
          </a:stretch>
        </p:blipFill>
        <p:spPr bwMode="auto">
          <a:xfrm>
            <a:off x="1554162" y="874713"/>
            <a:ext cx="1885950" cy="38957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5300" name="Picture 5" descr="C:\Users\JOEODO~1\AppData\Local\Temp\1\SNAGHTML90986a.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2656" y="874713"/>
            <a:ext cx="2857500" cy="320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algn="ctr"/>
            <a:r>
              <a:rPr lang="en-US" altLang="en-US" dirty="0"/>
              <a:t>Filtering – Find Panel</a:t>
            </a:r>
          </a:p>
        </p:txBody>
      </p:sp>
      <p:sp>
        <p:nvSpPr>
          <p:cNvPr id="56323" name="Content Placeholder 2"/>
          <p:cNvSpPr>
            <a:spLocks noGrp="1"/>
          </p:cNvSpPr>
          <p:nvPr>
            <p:ph idx="1"/>
          </p:nvPr>
        </p:nvSpPr>
        <p:spPr>
          <a:xfrm>
            <a:off x="293688" y="908050"/>
            <a:ext cx="8462962" cy="1273175"/>
          </a:xfrm>
        </p:spPr>
        <p:txBody>
          <a:bodyPr/>
          <a:lstStyle/>
          <a:p>
            <a:endParaRPr lang="en-US" altLang="en-US" sz="1800" dirty="0"/>
          </a:p>
          <a:p>
            <a:r>
              <a:rPr lang="en-US" altLang="en-US" sz="1800" dirty="0"/>
              <a:t>Searches against </a:t>
            </a:r>
            <a:r>
              <a:rPr lang="en-US" altLang="en-US" sz="1800" b="1" i="1" dirty="0"/>
              <a:t>visible</a:t>
            </a:r>
            <a:r>
              <a:rPr lang="en-US" altLang="en-US" sz="1800" dirty="0"/>
              <a:t> fields</a:t>
            </a:r>
          </a:p>
          <a:p>
            <a:r>
              <a:rPr lang="en-US" altLang="en-US" sz="1800" dirty="0"/>
              <a:t>Access via CTRL+F, but first ensure no editor is active (</a:t>
            </a:r>
            <a:r>
              <a:rPr lang="en-US" altLang="en-US" sz="1800" dirty="0" err="1"/>
              <a:t>ESCape</a:t>
            </a:r>
            <a:r>
              <a:rPr lang="en-US" altLang="en-US" sz="1800" dirty="0"/>
              <a:t>)</a:t>
            </a:r>
          </a:p>
        </p:txBody>
      </p:sp>
      <p:graphicFrame>
        <p:nvGraphicFramePr>
          <p:cNvPr id="4" name="Table 3"/>
          <p:cNvGraphicFramePr>
            <a:graphicFrameLocks noGrp="1"/>
          </p:cNvGraphicFramePr>
          <p:nvPr/>
        </p:nvGraphicFramePr>
        <p:xfrm>
          <a:off x="293688" y="2328863"/>
          <a:ext cx="8497887" cy="3692524"/>
        </p:xfrm>
        <a:graphic>
          <a:graphicData uri="http://schemas.openxmlformats.org/drawingml/2006/table">
            <a:tbl>
              <a:tblPr/>
              <a:tblGrid>
                <a:gridCol w="1900527">
                  <a:extLst>
                    <a:ext uri="{9D8B030D-6E8A-4147-A177-3AD203B41FA5}">
                      <a16:colId xmlns:a16="http://schemas.microsoft.com/office/drawing/2014/main" val="20000"/>
                    </a:ext>
                  </a:extLst>
                </a:gridCol>
                <a:gridCol w="6597360">
                  <a:extLst>
                    <a:ext uri="{9D8B030D-6E8A-4147-A177-3AD203B41FA5}">
                      <a16:colId xmlns:a16="http://schemas.microsoft.com/office/drawing/2014/main" val="20001"/>
                    </a:ext>
                  </a:extLst>
                </a:gridCol>
              </a:tblGrid>
              <a:tr h="278226">
                <a:tc>
                  <a:txBody>
                    <a:bodyPr/>
                    <a:lstStyle/>
                    <a:p>
                      <a:pPr algn="l" fontAlgn="ctr"/>
                      <a:r>
                        <a:rPr lang="en-US" sz="900" dirty="0">
                          <a:solidFill>
                            <a:srgbClr val="000000"/>
                          </a:solidFill>
                          <a:effectLst/>
                          <a:latin typeface="Segoe UI" panose="020B0502040204020203" pitchFamily="34" charset="0"/>
                        </a:rPr>
                        <a:t>Search Criteria</a:t>
                      </a:r>
                    </a:p>
                  </a:txBody>
                  <a:tcPr marL="23474" marR="23474" marT="23474" marB="23474" anchor="ctr">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E5E5E5"/>
                    </a:solidFill>
                  </a:tcPr>
                </a:tc>
                <a:tc>
                  <a:txBody>
                    <a:bodyPr/>
                    <a:lstStyle/>
                    <a:p>
                      <a:pPr algn="l" fontAlgn="ctr"/>
                      <a:r>
                        <a:rPr lang="en-US" sz="900" dirty="0">
                          <a:solidFill>
                            <a:srgbClr val="000000"/>
                          </a:solidFill>
                          <a:effectLst/>
                          <a:latin typeface="Segoe UI" panose="020B0502040204020203" pitchFamily="34" charset="0"/>
                        </a:rPr>
                        <a:t>Description</a:t>
                      </a:r>
                    </a:p>
                  </a:txBody>
                  <a:tcPr marL="23474" marR="23474" marT="23474" marB="23474" anchor="ctr">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E5E5E5"/>
                    </a:solidFill>
                  </a:tcPr>
                </a:tc>
                <a:extLst>
                  <a:ext uri="{0D108BD9-81ED-4DB2-BD59-A6C34878D82A}">
                    <a16:rowId xmlns:a16="http://schemas.microsoft.com/office/drawing/2014/main" val="10000"/>
                  </a:ext>
                </a:extLst>
              </a:tr>
              <a:tr h="328978">
                <a:tc>
                  <a:txBody>
                    <a:bodyPr/>
                    <a:lstStyle/>
                    <a:p>
                      <a:pPr fontAlgn="t"/>
                      <a:r>
                        <a:rPr lang="en-US" sz="900">
                          <a:solidFill>
                            <a:srgbClr val="000000"/>
                          </a:solidFill>
                          <a:effectLst/>
                          <a:latin typeface="Segoe UI" panose="020B0502040204020203" pitchFamily="34" charset="0"/>
                        </a:rPr>
                        <a:t>register</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tc>
                  <a:txBody>
                    <a:bodyPr/>
                    <a:lstStyle/>
                    <a:p>
                      <a:pPr fontAlgn="t"/>
                      <a:r>
                        <a:rPr lang="en-US" sz="900" dirty="0">
                          <a:solidFill>
                            <a:srgbClr val="000000"/>
                          </a:solidFill>
                          <a:effectLst/>
                          <a:latin typeface="Segoe UI" panose="020B0502040204020203" pitchFamily="34" charset="0"/>
                        </a:rPr>
                        <a:t>Selects records that contain the "register" string in any search column.</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328978">
                <a:tc>
                  <a:txBody>
                    <a:bodyPr/>
                    <a:lstStyle/>
                    <a:p>
                      <a:pPr fontAlgn="t"/>
                      <a:r>
                        <a:rPr lang="en-US" sz="900">
                          <a:solidFill>
                            <a:srgbClr val="000000"/>
                          </a:solidFill>
                          <a:effectLst/>
                          <a:latin typeface="Segoe UI" panose="020B0502040204020203" pitchFamily="34" charset="0"/>
                        </a:rPr>
                        <a:t>check register Dave</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tc>
                  <a:txBody>
                    <a:bodyPr/>
                    <a:lstStyle/>
                    <a:p>
                      <a:pPr fontAlgn="t"/>
                      <a:r>
                        <a:rPr lang="en-US" sz="900" dirty="0">
                          <a:solidFill>
                            <a:srgbClr val="000000"/>
                          </a:solidFill>
                          <a:effectLst/>
                          <a:latin typeface="Segoe UI" panose="020B0502040204020203" pitchFamily="34" charset="0"/>
                        </a:rPr>
                        <a:t>Selects records that contain either "check" OR "register" OR "Dave" strings in any search column.</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28978">
                <a:tc>
                  <a:txBody>
                    <a:bodyPr/>
                    <a:lstStyle/>
                    <a:p>
                      <a:pPr fontAlgn="t"/>
                      <a:r>
                        <a:rPr lang="en-US" sz="900" dirty="0">
                          <a:solidFill>
                            <a:srgbClr val="000000"/>
                          </a:solidFill>
                          <a:effectLst/>
                          <a:latin typeface="Segoe UI" panose="020B0502040204020203" pitchFamily="34" charset="0"/>
                        </a:rPr>
                        <a:t>"check register"</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tc>
                  <a:txBody>
                    <a:bodyPr/>
                    <a:lstStyle/>
                    <a:p>
                      <a:pPr fontAlgn="t"/>
                      <a:r>
                        <a:rPr lang="en-US" sz="900" dirty="0">
                          <a:solidFill>
                            <a:srgbClr val="000000"/>
                          </a:solidFill>
                          <a:effectLst/>
                          <a:latin typeface="Segoe UI" panose="020B0502040204020203" pitchFamily="34" charset="0"/>
                        </a:rPr>
                        <a:t>Selects records that contain "check register" in any search column.</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28978">
                <a:tc>
                  <a:txBody>
                    <a:bodyPr/>
                    <a:lstStyle/>
                    <a:p>
                      <a:pPr fontAlgn="t"/>
                      <a:r>
                        <a:rPr lang="en-US" sz="900">
                          <a:solidFill>
                            <a:srgbClr val="000000"/>
                          </a:solidFill>
                          <a:effectLst/>
                          <a:latin typeface="Segoe UI" panose="020B0502040204020203" pitchFamily="34" charset="0"/>
                        </a:rPr>
                        <a:t>screen +"Richard Fisher"</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tc>
                  <a:txBody>
                    <a:bodyPr/>
                    <a:lstStyle/>
                    <a:p>
                      <a:pPr fontAlgn="t"/>
                      <a:r>
                        <a:rPr lang="en-US" sz="900">
                          <a:solidFill>
                            <a:srgbClr val="000000"/>
                          </a:solidFill>
                          <a:effectLst/>
                          <a:latin typeface="Segoe UI" panose="020B0502040204020203" pitchFamily="34" charset="0"/>
                        </a:rPr>
                        <a:t>Selects records that contain both "screen" AND "Richard Fisher" in search columns.</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69432">
                <a:tc>
                  <a:txBody>
                    <a:bodyPr/>
                    <a:lstStyle/>
                    <a:p>
                      <a:pPr fontAlgn="t"/>
                      <a:r>
                        <a:rPr lang="en-US" sz="900" dirty="0" err="1">
                          <a:solidFill>
                            <a:srgbClr val="000000"/>
                          </a:solidFill>
                          <a:effectLst/>
                          <a:latin typeface="Segoe UI" panose="020B0502040204020203" pitchFamily="34" charset="0"/>
                        </a:rPr>
                        <a:t>Product:Tofu</a:t>
                      </a:r>
                      <a:r>
                        <a:rPr lang="en-US" sz="900" dirty="0">
                          <a:solidFill>
                            <a:srgbClr val="000000"/>
                          </a:solidFill>
                          <a:effectLst/>
                          <a:latin typeface="Segoe UI" panose="020B0502040204020203" pitchFamily="34" charset="0"/>
                        </a:rPr>
                        <a:t> Seattle</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tc>
                  <a:txBody>
                    <a:bodyPr/>
                    <a:lstStyle/>
                    <a:p>
                      <a:pPr fontAlgn="t"/>
                      <a:r>
                        <a:rPr lang="en-US" sz="900">
                          <a:solidFill>
                            <a:srgbClr val="000000"/>
                          </a:solidFill>
                          <a:effectLst/>
                          <a:latin typeface="Segoe UI" panose="020B0502040204020203" pitchFamily="34" charset="0"/>
                        </a:rPr>
                        <a:t>Selects records that contain "Tofu" in the column that starts with "Product", AND also contain "Seattle" in any search column.</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328978">
                <a:tc>
                  <a:txBody>
                    <a:bodyPr/>
                    <a:lstStyle/>
                    <a:p>
                      <a:pPr fontAlgn="t"/>
                      <a:r>
                        <a:rPr lang="en-US" sz="900">
                          <a:solidFill>
                            <a:srgbClr val="000000"/>
                          </a:solidFill>
                          <a:effectLst/>
                          <a:latin typeface="Segoe UI" panose="020B0502040204020203" pitchFamily="34" charset="0"/>
                        </a:rPr>
                        <a:t>data +entry -mark</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tc>
                  <a:txBody>
                    <a:bodyPr/>
                    <a:lstStyle/>
                    <a:p>
                      <a:pPr fontAlgn="t"/>
                      <a:r>
                        <a:rPr lang="en-US" sz="900">
                          <a:solidFill>
                            <a:srgbClr val="000000"/>
                          </a:solidFill>
                          <a:effectLst/>
                          <a:latin typeface="Segoe UI" panose="020B0502040204020203" pitchFamily="34" charset="0"/>
                        </a:rPr>
                        <a:t>Selects records that contain both "data" AND "entry" in search columns, excluding records that contain "mark".</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328978">
                <a:tc>
                  <a:txBody>
                    <a:bodyPr/>
                    <a:lstStyle/>
                    <a:p>
                      <a:pPr fontAlgn="t"/>
                      <a:r>
                        <a:rPr lang="en-US" sz="900">
                          <a:solidFill>
                            <a:srgbClr val="000000"/>
                          </a:solidFill>
                          <a:effectLst/>
                          <a:latin typeface="Segoe UI" panose="020B0502040204020203" pitchFamily="34" charset="0"/>
                        </a:rPr>
                        <a:t>menu mask -file</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tc>
                  <a:txBody>
                    <a:bodyPr/>
                    <a:lstStyle/>
                    <a:p>
                      <a:pPr fontAlgn="t"/>
                      <a:r>
                        <a:rPr lang="en-US" sz="900">
                          <a:solidFill>
                            <a:srgbClr val="000000"/>
                          </a:solidFill>
                          <a:effectLst/>
                          <a:latin typeface="Segoe UI" panose="020B0502040204020203" pitchFamily="34" charset="0"/>
                        </a:rPr>
                        <a:t>Selects records that contain "menu" OR "mask", excluding records that contain "file".</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485499">
                <a:tc>
                  <a:txBody>
                    <a:bodyPr/>
                    <a:lstStyle/>
                    <a:p>
                      <a:pPr fontAlgn="t"/>
                      <a:r>
                        <a:rPr lang="en-US" sz="900" dirty="0" err="1">
                          <a:solidFill>
                            <a:srgbClr val="000000"/>
                          </a:solidFill>
                          <a:effectLst/>
                          <a:latin typeface="Segoe UI" panose="020B0502040204020203" pitchFamily="34" charset="0"/>
                        </a:rPr>
                        <a:t>From:Roller</a:t>
                      </a:r>
                      <a:r>
                        <a:rPr lang="en-US" sz="900" dirty="0">
                          <a:solidFill>
                            <a:srgbClr val="000000"/>
                          </a:solidFill>
                          <a:effectLst/>
                          <a:latin typeface="Segoe UI" panose="020B0502040204020203" pitchFamily="34" charset="0"/>
                        </a:rPr>
                        <a:t> </a:t>
                      </a:r>
                      <a:r>
                        <a:rPr lang="en-US" sz="900" dirty="0" err="1">
                          <a:solidFill>
                            <a:srgbClr val="000000"/>
                          </a:solidFill>
                          <a:effectLst/>
                          <a:latin typeface="Segoe UI" panose="020B0502040204020203" pitchFamily="34" charset="0"/>
                        </a:rPr>
                        <a:t>Subj</a:t>
                      </a:r>
                      <a:r>
                        <a:rPr lang="en-US" sz="900" dirty="0">
                          <a:solidFill>
                            <a:srgbClr val="000000"/>
                          </a:solidFill>
                          <a:effectLst/>
                          <a:latin typeface="Segoe UI" panose="020B0502040204020203" pitchFamily="34" charset="0"/>
                        </a:rPr>
                        <a:t>:"currency mask"</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tc>
                  <a:txBody>
                    <a:bodyPr/>
                    <a:lstStyle/>
                    <a:p>
                      <a:pPr fontAlgn="t"/>
                      <a:r>
                        <a:rPr lang="en-US" sz="900">
                          <a:solidFill>
                            <a:srgbClr val="000000"/>
                          </a:solidFill>
                          <a:effectLst/>
                          <a:latin typeface="Segoe UI" panose="020B0502040204020203" pitchFamily="34" charset="0"/>
                        </a:rPr>
                        <a:t>Selects records that contain "Roller" in the column that starts with "From", AND also contain "currency mask" in the column that starts with "Subj".</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485499">
                <a:tc>
                  <a:txBody>
                    <a:bodyPr/>
                    <a:lstStyle/>
                    <a:p>
                      <a:pPr fontAlgn="t"/>
                      <a:r>
                        <a:rPr lang="en-US" sz="900" dirty="0">
                          <a:solidFill>
                            <a:srgbClr val="000000"/>
                          </a:solidFill>
                          <a:effectLst/>
                          <a:latin typeface="Segoe UI" panose="020B0502040204020203" pitchFamily="34" charset="0"/>
                        </a:rPr>
                        <a:t>import -</a:t>
                      </a:r>
                      <a:r>
                        <a:rPr lang="en-US" sz="900" dirty="0" err="1">
                          <a:solidFill>
                            <a:srgbClr val="000000"/>
                          </a:solidFill>
                          <a:effectLst/>
                          <a:latin typeface="Segoe UI" panose="020B0502040204020203" pitchFamily="34" charset="0"/>
                        </a:rPr>
                        <a:t>From:Steve</a:t>
                      </a:r>
                      <a:endParaRPr lang="en-US" sz="900" dirty="0">
                        <a:solidFill>
                          <a:srgbClr val="000000"/>
                        </a:solidFill>
                        <a:effectLst/>
                        <a:latin typeface="Segoe UI" panose="020B0502040204020203" pitchFamily="34" charset="0"/>
                      </a:endParaRP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tc>
                  <a:txBody>
                    <a:bodyPr/>
                    <a:lstStyle/>
                    <a:p>
                      <a:pPr fontAlgn="t"/>
                      <a:r>
                        <a:rPr lang="en-US" sz="900" dirty="0">
                          <a:solidFill>
                            <a:srgbClr val="000000"/>
                          </a:solidFill>
                          <a:effectLst/>
                          <a:latin typeface="Segoe UI" panose="020B0502040204020203" pitchFamily="34" charset="0"/>
                        </a:rPr>
                        <a:t>Selects records that contain "import" in any search column, excluding records that contain "Steve" in the column that starts with "From".</a:t>
                      </a:r>
                    </a:p>
                  </a:txBody>
                  <a:tcPr marL="23474" marR="23474" marT="23474" marB="23474">
                    <a:lnL w="9525" cap="flat" cmpd="sng" algn="ctr">
                      <a:solidFill>
                        <a:srgbClr val="BBBBBB"/>
                      </a:solidFill>
                      <a:prstDash val="solid"/>
                      <a:round/>
                      <a:headEnd type="none" w="med" len="med"/>
                      <a:tailEnd type="none" w="med" len="med"/>
                    </a:lnL>
                    <a:lnR w="9525" cap="flat" cmpd="sng" algn="ctr">
                      <a:solidFill>
                        <a:srgbClr val="BBBBBB"/>
                      </a:solidFill>
                      <a:prstDash val="solid"/>
                      <a:round/>
                      <a:headEnd type="none" w="med" len="med"/>
                      <a:tailEnd type="none" w="med" len="med"/>
                    </a:lnR>
                    <a:lnT w="9525" cap="flat" cmpd="sng" algn="ctr">
                      <a:solidFill>
                        <a:srgbClr val="BBBBBB"/>
                      </a:solidFill>
                      <a:prstDash val="solid"/>
                      <a:round/>
                      <a:headEnd type="none" w="med" len="med"/>
                      <a:tailEnd type="none" w="med" len="med"/>
                    </a:lnT>
                    <a:lnB w="9525" cap="flat" cmpd="sng" algn="ctr">
                      <a:solidFill>
                        <a:srgbClr val="BBBBBB"/>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a:xfrm>
            <a:off x="2582863" y="1190625"/>
            <a:ext cx="3608387" cy="4481513"/>
          </a:xfrm>
        </p:spPr>
        <p:txBody>
          <a:bodyPr/>
          <a:lstStyle/>
          <a:p>
            <a:pPr algn="ctr"/>
            <a:r>
              <a:rPr lang="en-US" altLang="en-US" sz="3600" dirty="0"/>
              <a:t>NEAT</a:t>
            </a:r>
            <a:br>
              <a:rPr lang="en-US" altLang="en-US" sz="3600" dirty="0"/>
            </a:br>
            <a:br>
              <a:rPr lang="en-US" altLang="en-US" dirty="0"/>
            </a:br>
            <a:r>
              <a:rPr lang="en-US" altLang="en-US" dirty="0"/>
              <a:t>Grid Basics</a:t>
            </a:r>
            <a:br>
              <a:rPr lang="en-US" altLang="en-US" dirty="0"/>
            </a:br>
            <a:br>
              <a:rPr lang="en-US" altLang="en-US" dirty="0"/>
            </a:br>
            <a:r>
              <a:rPr lang="en-US" altLang="en-US" dirty="0"/>
              <a:t>Grouping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algn="ctr"/>
            <a:r>
              <a:rPr lang="en-US" altLang="en-US" dirty="0"/>
              <a:t>Grid Basics – Grouping</a:t>
            </a:r>
          </a:p>
        </p:txBody>
      </p:sp>
      <p:sp>
        <p:nvSpPr>
          <p:cNvPr id="58371" name="Content Placeholder 2"/>
          <p:cNvSpPr>
            <a:spLocks noGrp="1"/>
          </p:cNvSpPr>
          <p:nvPr>
            <p:ph idx="1"/>
          </p:nvPr>
        </p:nvSpPr>
        <p:spPr>
          <a:xfrm>
            <a:off x="293688" y="1169232"/>
            <a:ext cx="4982850" cy="5068055"/>
          </a:xfrm>
        </p:spPr>
        <p:txBody>
          <a:bodyPr/>
          <a:lstStyle/>
          <a:p>
            <a:r>
              <a:rPr lang="en-US" altLang="en-US" sz="1800" dirty="0"/>
              <a:t>Use column context menu to show or hide the Group By panel</a:t>
            </a:r>
          </a:p>
          <a:p>
            <a:r>
              <a:rPr lang="en-US" altLang="en-US" sz="1800" dirty="0"/>
              <a:t>Drag column to Group panel area to group or Group By This Column from context menu</a:t>
            </a:r>
          </a:p>
          <a:p>
            <a:r>
              <a:rPr lang="en-US" altLang="en-US" sz="1800" dirty="0"/>
              <a:t>Full Expand (or Collapse) available from the context menu for grouped items </a:t>
            </a:r>
          </a:p>
          <a:p>
            <a:endParaRPr lang="en-US" altLang="en-US" sz="1800" dirty="0"/>
          </a:p>
        </p:txBody>
      </p:sp>
      <p:pic>
        <p:nvPicPr>
          <p:cNvPr id="55301" name="Picture 5"/>
          <p:cNvPicPr>
            <a:picLocks noChangeAspect="1" noChangeArrowheads="1"/>
          </p:cNvPicPr>
          <p:nvPr/>
        </p:nvPicPr>
        <p:blipFill>
          <a:blip r:embed="rId3"/>
          <a:srcRect/>
          <a:stretch>
            <a:fillRect/>
          </a:stretch>
        </p:blipFill>
        <p:spPr bwMode="auto">
          <a:xfrm>
            <a:off x="6172200" y="1170410"/>
            <a:ext cx="2282252" cy="5066878"/>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2582863" y="1190625"/>
            <a:ext cx="3608387" cy="4481513"/>
          </a:xfrm>
        </p:spPr>
        <p:txBody>
          <a:bodyPr/>
          <a:lstStyle/>
          <a:p>
            <a:pPr algn="ctr"/>
            <a:r>
              <a:rPr lang="en-US" altLang="en-US" sz="3600"/>
              <a:t>NEAT</a:t>
            </a:r>
            <a:br>
              <a:rPr lang="en-US" altLang="en-US" sz="3600"/>
            </a:br>
            <a:br>
              <a:rPr lang="en-US" altLang="en-US"/>
            </a:br>
            <a:r>
              <a:rPr lang="en-US" altLang="en-US"/>
              <a:t>Grid Basics</a:t>
            </a:r>
            <a:br>
              <a:rPr lang="en-US" altLang="en-US"/>
            </a:br>
            <a:br>
              <a:rPr lang="en-US" altLang="en-US"/>
            </a:br>
            <a:r>
              <a:rPr lang="en-US" altLang="en-US"/>
              <a:t>Sorting</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algn="ctr"/>
            <a:r>
              <a:rPr lang="en-US" altLang="en-US" dirty="0"/>
              <a:t>Grid Basics – Sorting</a:t>
            </a:r>
          </a:p>
        </p:txBody>
      </p:sp>
      <p:sp>
        <p:nvSpPr>
          <p:cNvPr id="60419" name="Content Placeholder 2"/>
          <p:cNvSpPr>
            <a:spLocks noGrp="1"/>
          </p:cNvSpPr>
          <p:nvPr>
            <p:ph idx="1"/>
          </p:nvPr>
        </p:nvSpPr>
        <p:spPr>
          <a:xfrm>
            <a:off x="430213" y="1227084"/>
            <a:ext cx="8129171" cy="1704975"/>
          </a:xfrm>
        </p:spPr>
        <p:txBody>
          <a:bodyPr/>
          <a:lstStyle/>
          <a:p>
            <a:endParaRPr lang="en-US" altLang="en-US" sz="1800" dirty="0"/>
          </a:p>
          <a:p>
            <a:r>
              <a:rPr lang="en-US" altLang="en-US" sz="1800" dirty="0"/>
              <a:t>Click column header to sort, first click sorts ascending, next descending</a:t>
            </a:r>
          </a:p>
          <a:p>
            <a:r>
              <a:rPr lang="en-US" altLang="en-US" sz="1800" dirty="0"/>
              <a:t>Alternatively use column context menu</a:t>
            </a:r>
          </a:p>
          <a:p>
            <a:r>
              <a:rPr lang="en-US" altLang="en-US" sz="1800" dirty="0"/>
              <a:t>Preserve current sorting by using SHIFT key</a:t>
            </a:r>
          </a:p>
          <a:p>
            <a:endParaRPr lang="en-US" altLang="en-US"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251269" y="2338254"/>
            <a:ext cx="3396341" cy="2055878"/>
          </a:xfrm>
          <a:prstGeom prst="rect">
            <a:avLst/>
          </a:prstGeom>
        </p:spPr>
      </p:pic>
      <p:sp>
        <p:nvSpPr>
          <p:cNvPr id="11266" name="Title 1"/>
          <p:cNvSpPr>
            <a:spLocks noGrp="1"/>
          </p:cNvSpPr>
          <p:nvPr>
            <p:ph type="title"/>
          </p:nvPr>
        </p:nvSpPr>
        <p:spPr/>
        <p:txBody>
          <a:bodyPr/>
          <a:lstStyle/>
          <a:p>
            <a:pPr algn="ctr"/>
            <a:r>
              <a:rPr lang="en-US" altLang="en-US" dirty="0"/>
              <a:t>What is NEAT?</a:t>
            </a:r>
          </a:p>
        </p:txBody>
      </p:sp>
      <p:sp>
        <p:nvSpPr>
          <p:cNvPr id="11267" name="Content Placeholder 2"/>
          <p:cNvSpPr>
            <a:spLocks noGrp="1"/>
          </p:cNvSpPr>
          <p:nvPr>
            <p:ph idx="1"/>
          </p:nvPr>
        </p:nvSpPr>
        <p:spPr>
          <a:xfrm>
            <a:off x="482599" y="1089025"/>
            <a:ext cx="8165011" cy="4918269"/>
          </a:xfrm>
        </p:spPr>
        <p:txBody>
          <a:bodyPr wrap="square">
            <a:spAutoFit/>
          </a:bodyPr>
          <a:lstStyle/>
          <a:p>
            <a:r>
              <a:rPr lang="en-US" altLang="en-US" dirty="0" err="1"/>
              <a:t>Nexgen</a:t>
            </a:r>
            <a:r>
              <a:rPr lang="en-US" altLang="en-US" dirty="0"/>
              <a:t> ERAM Adaptation Tool</a:t>
            </a:r>
          </a:p>
          <a:p>
            <a:pPr lvl="1"/>
            <a:r>
              <a:rPr lang="en-US" altLang="en-US" sz="1800" dirty="0"/>
              <a:t>MS Windows compatible application</a:t>
            </a:r>
          </a:p>
          <a:p>
            <a:pPr lvl="1"/>
            <a:r>
              <a:rPr lang="en-US" altLang="en-US" sz="1800" dirty="0"/>
              <a:t>Foremost, an ERAM XML production adaption viewer</a:t>
            </a:r>
          </a:p>
          <a:p>
            <a:pPr lvl="2"/>
            <a:r>
              <a:rPr lang="en-US" altLang="en-US" sz="1400" b="1" i="1" dirty="0"/>
              <a:t>ERAM XML product to Grid Viewer</a:t>
            </a:r>
          </a:p>
          <a:p>
            <a:pPr lvl="2"/>
            <a:r>
              <a:rPr lang="en-US" altLang="en-US" sz="1400" b="1" i="1" dirty="0"/>
              <a:t>NFDC Subscriber file(s) viewer</a:t>
            </a:r>
          </a:p>
          <a:p>
            <a:pPr lvl="3"/>
            <a:r>
              <a:rPr lang="en-US" altLang="en-US" sz="1200" b="1" i="1" dirty="0"/>
              <a:t>.zip or individual .txt or .csv files</a:t>
            </a:r>
          </a:p>
          <a:p>
            <a:pPr lvl="2"/>
            <a:r>
              <a:rPr lang="en-US" altLang="en-US" sz="1400" b="1" i="1" dirty="0"/>
              <a:t>Canadian AIXM data file viewer</a:t>
            </a:r>
          </a:p>
          <a:p>
            <a:pPr lvl="2"/>
            <a:r>
              <a:rPr lang="en-US" altLang="en-US" sz="1400" b="1" i="1" dirty="0"/>
              <a:t>CIFP data file viewer</a:t>
            </a:r>
          </a:p>
          <a:p>
            <a:pPr lvl="2"/>
            <a:r>
              <a:rPr lang="en-US" altLang="en-US" sz="1400" b="1" i="1" dirty="0"/>
              <a:t>NGA DAFIF</a:t>
            </a:r>
          </a:p>
          <a:p>
            <a:pPr lvl="2"/>
            <a:r>
              <a:rPr lang="en-US" altLang="en-US" sz="1400" b="1" i="1" dirty="0"/>
              <a:t>Compare</a:t>
            </a:r>
          </a:p>
          <a:p>
            <a:pPr lvl="3"/>
            <a:r>
              <a:rPr lang="en-US" altLang="en-US" sz="1200" b="1" i="1" dirty="0"/>
              <a:t>Release (XML products)</a:t>
            </a:r>
          </a:p>
          <a:p>
            <a:pPr lvl="3"/>
            <a:r>
              <a:rPr lang="en-US" altLang="en-US" sz="1200" b="1" i="1" dirty="0"/>
              <a:t>NFDC products</a:t>
            </a:r>
          </a:p>
          <a:p>
            <a:pPr lvl="3"/>
            <a:r>
              <a:rPr lang="en-US" altLang="en-US" sz="1200" b="1" i="1" dirty="0"/>
              <a:t>Etc. </a:t>
            </a:r>
          </a:p>
          <a:p>
            <a:pPr lvl="1"/>
            <a:r>
              <a:rPr lang="en-US" altLang="en-US" dirty="0"/>
              <a:t>NEAT provides more than just viewing the data.  It gives you the capability to manipulate the grids to your liking and filter, group, sort, export, or print. </a:t>
            </a:r>
          </a:p>
          <a:p>
            <a:pPr lvl="1"/>
            <a:r>
              <a:rPr lang="en-US" altLang="en-US" dirty="0"/>
              <a:t>And so much more….</a:t>
            </a:r>
          </a:p>
        </p:txBody>
      </p:sp>
      <p:cxnSp>
        <p:nvCxnSpPr>
          <p:cNvPr id="11268" name="Straight Arrow Connector 4"/>
          <p:cNvCxnSpPr>
            <a:cxnSpLocks noChangeShapeType="1"/>
          </p:cNvCxnSpPr>
          <p:nvPr/>
        </p:nvCxnSpPr>
        <p:spPr bwMode="auto">
          <a:xfrm flipV="1">
            <a:off x="3425745" y="3918857"/>
            <a:ext cx="3693512" cy="351179"/>
          </a:xfrm>
          <a:prstGeom prst="straightConnector1">
            <a:avLst/>
          </a:prstGeom>
          <a:noFill/>
          <a:ln w="38100" algn="ctr">
            <a:solidFill>
              <a:srgbClr val="C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919191"/>
                  </a:outerShdw>
                </a:effectLst>
              </a14:hiddenEffects>
            </a:ext>
          </a:extLst>
        </p:spPr>
      </p:cxn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2582863" y="1190625"/>
            <a:ext cx="3608387" cy="4481513"/>
          </a:xfrm>
        </p:spPr>
        <p:txBody>
          <a:bodyPr/>
          <a:lstStyle/>
          <a:p>
            <a:pPr algn="ctr"/>
            <a:r>
              <a:rPr lang="en-US" altLang="en-US" sz="3600"/>
              <a:t>NEAT</a:t>
            </a:r>
            <a:br>
              <a:rPr lang="en-US" altLang="en-US" sz="3600"/>
            </a:br>
            <a:br>
              <a:rPr lang="en-US" altLang="en-US"/>
            </a:br>
            <a:r>
              <a:rPr lang="en-US" altLang="en-US"/>
              <a:t>Grid Basics</a:t>
            </a:r>
            <a:br>
              <a:rPr lang="en-US" altLang="en-US"/>
            </a:br>
            <a:br>
              <a:rPr lang="en-US" altLang="en-US"/>
            </a:br>
            <a:r>
              <a:rPr lang="en-US" altLang="en-US"/>
              <a:t>Printing and Exporting</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pPr algn="ctr"/>
            <a:r>
              <a:rPr lang="en-US" altLang="en-US" dirty="0"/>
              <a:t>Grid Basics – Printing and Exporting</a:t>
            </a:r>
          </a:p>
        </p:txBody>
      </p:sp>
      <p:sp>
        <p:nvSpPr>
          <p:cNvPr id="62467" name="Content Placeholder 2"/>
          <p:cNvSpPr>
            <a:spLocks noGrp="1"/>
          </p:cNvSpPr>
          <p:nvPr>
            <p:ph idx="1"/>
          </p:nvPr>
        </p:nvSpPr>
        <p:spPr>
          <a:xfrm>
            <a:off x="430214" y="1090068"/>
            <a:ext cx="5730744" cy="4878388"/>
          </a:xfrm>
        </p:spPr>
        <p:txBody>
          <a:bodyPr/>
          <a:lstStyle/>
          <a:p>
            <a:r>
              <a:rPr lang="en-US" altLang="en-US" dirty="0"/>
              <a:t>Print button opens a Print Preview </a:t>
            </a:r>
          </a:p>
          <a:p>
            <a:pPr lvl="1"/>
            <a:r>
              <a:rPr lang="en-US" altLang="en-US" dirty="0"/>
              <a:t>Export to PDF, MS Excel, CSV, and more</a:t>
            </a:r>
          </a:p>
          <a:p>
            <a:pPr lvl="1"/>
            <a:r>
              <a:rPr lang="en-US" altLang="en-US" dirty="0"/>
              <a:t>Scaling and Zooming</a:t>
            </a:r>
          </a:p>
          <a:p>
            <a:pPr lvl="1"/>
            <a:r>
              <a:rPr lang="en-US" altLang="en-US" dirty="0"/>
              <a:t>Header and Footer editing</a:t>
            </a:r>
          </a:p>
          <a:p>
            <a:pPr lvl="1"/>
            <a:r>
              <a:rPr lang="en-US" altLang="en-US" dirty="0"/>
              <a:t>Text or Image watermarks</a:t>
            </a:r>
          </a:p>
          <a:p>
            <a:pPr lvl="1"/>
            <a:r>
              <a:rPr lang="en-US" altLang="en-US" dirty="0"/>
              <a:t>Page setup and other customization options</a:t>
            </a:r>
          </a:p>
          <a:p>
            <a:r>
              <a:rPr lang="en-US" altLang="en-US" dirty="0"/>
              <a:t>Will want to remove the headers and footers prior to exporting to MS Excel or CSV.</a:t>
            </a:r>
          </a:p>
          <a:p>
            <a:pPr lvl="1"/>
            <a:r>
              <a:rPr lang="en-US" altLang="en-US" dirty="0"/>
              <a:t> Remove the check mark in front of each</a:t>
            </a:r>
          </a:p>
          <a:p>
            <a:r>
              <a:rPr lang="en-US" altLang="en-US" dirty="0"/>
              <a:t>To get data from NEAT to Excel, copy (CTRL+C) then paste (CTRL+V) works too</a:t>
            </a:r>
          </a:p>
          <a:p>
            <a:pPr lvl="1"/>
            <a:endParaRPr lang="en-US" altLang="en-US" sz="1400" dirty="0"/>
          </a:p>
        </p:txBody>
      </p:sp>
      <p:pic>
        <p:nvPicPr>
          <p:cNvPr id="2" name="Picture 1"/>
          <p:cNvPicPr>
            <a:picLocks noChangeAspect="1"/>
          </p:cNvPicPr>
          <p:nvPr/>
        </p:nvPicPr>
        <p:blipFill rotWithShape="1">
          <a:blip r:embed="rId3"/>
          <a:srcRect r="18109"/>
          <a:stretch/>
        </p:blipFill>
        <p:spPr>
          <a:xfrm>
            <a:off x="6160958" y="3967548"/>
            <a:ext cx="2386532" cy="1171429"/>
          </a:xfrm>
          <a:prstGeom prst="rect">
            <a:avLst/>
          </a:prstGeom>
        </p:spPr>
      </p:pic>
      <p:pic>
        <p:nvPicPr>
          <p:cNvPr id="3" name="Picture 2"/>
          <p:cNvPicPr>
            <a:picLocks noChangeAspect="1"/>
          </p:cNvPicPr>
          <p:nvPr/>
        </p:nvPicPr>
        <p:blipFill>
          <a:blip r:embed="rId4"/>
          <a:stretch>
            <a:fillRect/>
          </a:stretch>
        </p:blipFill>
        <p:spPr>
          <a:xfrm>
            <a:off x="6553350" y="1090068"/>
            <a:ext cx="1994140" cy="2452253"/>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2582863" y="1190625"/>
            <a:ext cx="3608387" cy="4481513"/>
          </a:xfrm>
        </p:spPr>
        <p:txBody>
          <a:bodyPr/>
          <a:lstStyle/>
          <a:p>
            <a:pPr algn="ctr"/>
            <a:r>
              <a:rPr lang="en-US" altLang="en-US" sz="3600"/>
              <a:t>NEAT</a:t>
            </a:r>
            <a:br>
              <a:rPr lang="en-US" altLang="en-US" sz="3600"/>
            </a:br>
            <a:br>
              <a:rPr lang="en-US" altLang="en-US"/>
            </a:br>
            <a:r>
              <a:rPr lang="en-US" altLang="en-US"/>
              <a:t>Release Compare</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pPr algn="ctr"/>
            <a:r>
              <a:rPr lang="en-US" altLang="en-US" dirty="0"/>
              <a:t>Compare - NFDC</a:t>
            </a:r>
          </a:p>
        </p:txBody>
      </p:sp>
      <p:sp>
        <p:nvSpPr>
          <p:cNvPr id="64515" name="Content Placeholder 2"/>
          <p:cNvSpPr>
            <a:spLocks noGrp="1"/>
          </p:cNvSpPr>
          <p:nvPr>
            <p:ph idx="1"/>
          </p:nvPr>
        </p:nvSpPr>
        <p:spPr>
          <a:xfrm>
            <a:off x="293688" y="908050"/>
            <a:ext cx="4263322" cy="5668963"/>
          </a:xfrm>
        </p:spPr>
        <p:txBody>
          <a:bodyPr/>
          <a:lstStyle/>
          <a:p>
            <a:r>
              <a:rPr lang="en-US" altLang="en-US" sz="1800" dirty="0"/>
              <a:t>Click Compare </a:t>
            </a:r>
          </a:p>
          <a:p>
            <a:pPr lvl="1"/>
            <a:r>
              <a:rPr lang="en-US" altLang="en-US" sz="1400" dirty="0"/>
              <a:t>Select NFDC</a:t>
            </a:r>
          </a:p>
          <a:p>
            <a:pPr lvl="1"/>
            <a:endParaRPr lang="en-US" altLang="en-US" sz="1400" dirty="0"/>
          </a:p>
          <a:p>
            <a:pPr lvl="1"/>
            <a:endParaRPr lang="en-US" altLang="en-US" sz="1400" dirty="0"/>
          </a:p>
          <a:p>
            <a:pPr lvl="1"/>
            <a:endParaRPr lang="en-US" altLang="en-US" sz="1400" dirty="0"/>
          </a:p>
          <a:p>
            <a:pPr lvl="1"/>
            <a:endParaRPr lang="en-US" altLang="en-US" sz="1400" dirty="0"/>
          </a:p>
          <a:p>
            <a:pPr lvl="1"/>
            <a:endParaRPr lang="en-US" altLang="en-US" sz="1400" dirty="0"/>
          </a:p>
          <a:p>
            <a:pPr lvl="1"/>
            <a:endParaRPr lang="en-US" altLang="en-US" sz="1400" dirty="0"/>
          </a:p>
          <a:p>
            <a:r>
              <a:rPr lang="en-US" altLang="en-US" sz="1800" dirty="0"/>
              <a:t>Compares the grids between File 1 and File 2. </a:t>
            </a:r>
          </a:p>
          <a:p>
            <a:pPr lvl="1"/>
            <a:r>
              <a:rPr lang="en-US" altLang="en-US" sz="1400" dirty="0"/>
              <a:t>Click the “…” buttons at the end of the lines to path to File 1 and File 2.</a:t>
            </a:r>
          </a:p>
          <a:p>
            <a:r>
              <a:rPr lang="en-US" altLang="en-US" sz="1800" dirty="0"/>
              <a:t>Can use .zip or </a:t>
            </a:r>
            <a:r>
              <a:rPr lang="en-US" altLang="en-US" sz="1800"/>
              <a:t>.txt or .csv </a:t>
            </a:r>
            <a:r>
              <a:rPr lang="en-US" altLang="en-US" sz="1800" dirty="0"/>
              <a:t>file</a:t>
            </a:r>
          </a:p>
          <a:p>
            <a:r>
              <a:rPr lang="en-US" altLang="en-US" sz="1800" dirty="0"/>
              <a:t>You can Filter to reduce completion time or if only need to see differences between specified grids</a:t>
            </a:r>
          </a:p>
        </p:txBody>
      </p:sp>
      <p:pic>
        <p:nvPicPr>
          <p:cNvPr id="2" name="Picture 1"/>
          <p:cNvPicPr>
            <a:picLocks noChangeAspect="1"/>
          </p:cNvPicPr>
          <p:nvPr/>
        </p:nvPicPr>
        <p:blipFill rotWithShape="1">
          <a:blip r:embed="rId3"/>
          <a:srcRect b="12020"/>
          <a:stretch/>
        </p:blipFill>
        <p:spPr>
          <a:xfrm>
            <a:off x="3202902" y="957263"/>
            <a:ext cx="2927108" cy="1558873"/>
          </a:xfrm>
          <a:prstGeom prst="rect">
            <a:avLst/>
          </a:prstGeom>
        </p:spPr>
      </p:pic>
      <p:pic>
        <p:nvPicPr>
          <p:cNvPr id="3" name="Picture 2"/>
          <p:cNvPicPr>
            <a:picLocks noChangeAspect="1"/>
          </p:cNvPicPr>
          <p:nvPr/>
        </p:nvPicPr>
        <p:blipFill>
          <a:blip r:embed="rId4"/>
          <a:stretch>
            <a:fillRect/>
          </a:stretch>
        </p:blipFill>
        <p:spPr>
          <a:xfrm>
            <a:off x="4915516" y="2880324"/>
            <a:ext cx="2781393" cy="3595098"/>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10970"/>
          <a:stretch/>
        </p:blipFill>
        <p:spPr>
          <a:xfrm>
            <a:off x="538659" y="1950810"/>
            <a:ext cx="7942857" cy="4180167"/>
          </a:xfrm>
          <a:prstGeom prst="rect">
            <a:avLst/>
          </a:prstGeom>
        </p:spPr>
      </p:pic>
      <p:sp>
        <p:nvSpPr>
          <p:cNvPr id="65538" name="Title 1"/>
          <p:cNvSpPr>
            <a:spLocks noGrp="1"/>
          </p:cNvSpPr>
          <p:nvPr>
            <p:ph type="title"/>
          </p:nvPr>
        </p:nvSpPr>
        <p:spPr/>
        <p:txBody>
          <a:bodyPr/>
          <a:lstStyle/>
          <a:p>
            <a:pPr algn="ctr"/>
            <a:r>
              <a:rPr lang="en-US" altLang="en-US" dirty="0"/>
              <a:t>Compare Results</a:t>
            </a:r>
          </a:p>
        </p:txBody>
      </p:sp>
      <p:sp>
        <p:nvSpPr>
          <p:cNvPr id="65539" name="Content Placeholder 2"/>
          <p:cNvSpPr>
            <a:spLocks noGrp="1"/>
          </p:cNvSpPr>
          <p:nvPr>
            <p:ph idx="1"/>
          </p:nvPr>
        </p:nvSpPr>
        <p:spPr>
          <a:xfrm>
            <a:off x="293688" y="908050"/>
            <a:ext cx="8432800" cy="1216025"/>
          </a:xfrm>
        </p:spPr>
        <p:txBody>
          <a:bodyPr/>
          <a:lstStyle/>
          <a:p>
            <a:r>
              <a:rPr lang="en-US" altLang="en-US" sz="1800" dirty="0"/>
              <a:t>Cancel button</a:t>
            </a:r>
          </a:p>
          <a:p>
            <a:pPr lvl="1"/>
            <a:r>
              <a:rPr lang="en-US" altLang="en-US" sz="1400" dirty="0"/>
              <a:t>Can be cancelled while in progress if so desired</a:t>
            </a:r>
          </a:p>
          <a:p>
            <a:r>
              <a:rPr lang="en-US" altLang="en-US" sz="1800" dirty="0"/>
              <a:t>When completed, View, Print and/or Export to Excel</a:t>
            </a:r>
          </a:p>
        </p:txBody>
      </p:sp>
      <p:pic>
        <p:nvPicPr>
          <p:cNvPr id="62471" name="Picture 7"/>
          <p:cNvPicPr>
            <a:picLocks noChangeAspect="1" noChangeArrowheads="1"/>
          </p:cNvPicPr>
          <p:nvPr/>
        </p:nvPicPr>
        <p:blipFill>
          <a:blip r:embed="rId4"/>
          <a:srcRect/>
          <a:stretch>
            <a:fillRect/>
          </a:stretch>
        </p:blipFill>
        <p:spPr bwMode="auto">
          <a:xfrm>
            <a:off x="160337" y="3946044"/>
            <a:ext cx="8699500" cy="2179637"/>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altLang="en-US" dirty="0"/>
              <a:t>Tools – Viewing Differences</a:t>
            </a:r>
          </a:p>
        </p:txBody>
      </p:sp>
      <p:sp>
        <p:nvSpPr>
          <p:cNvPr id="66563" name="Content Placeholder 2"/>
          <p:cNvSpPr>
            <a:spLocks noGrp="1"/>
          </p:cNvSpPr>
          <p:nvPr>
            <p:ph idx="1"/>
          </p:nvPr>
        </p:nvSpPr>
        <p:spPr>
          <a:xfrm>
            <a:off x="293688" y="908050"/>
            <a:ext cx="8305800" cy="1384125"/>
          </a:xfrm>
        </p:spPr>
        <p:txBody>
          <a:bodyPr/>
          <a:lstStyle/>
          <a:p>
            <a:r>
              <a:rPr lang="en-US" altLang="en-US" sz="1800" dirty="0"/>
              <a:t>Deleted rows are orange, added are green, and modified cells yellow</a:t>
            </a:r>
          </a:p>
          <a:p>
            <a:pPr lvl="1"/>
            <a:r>
              <a:rPr lang="en-US" altLang="en-US" sz="1400" dirty="0"/>
              <a:t>Modified records have two entries, File 1 &amp; File 2</a:t>
            </a:r>
          </a:p>
          <a:p>
            <a:r>
              <a:rPr lang="en-US" altLang="en-US" sz="1800" dirty="0"/>
              <a:t>Mouse over modified cells to see modification to text or use Cell View</a:t>
            </a:r>
          </a:p>
        </p:txBody>
      </p:sp>
      <p:pic>
        <p:nvPicPr>
          <p:cNvPr id="152578" name="Picture 2"/>
          <p:cNvPicPr>
            <a:picLocks noChangeAspect="1" noChangeArrowheads="1"/>
          </p:cNvPicPr>
          <p:nvPr/>
        </p:nvPicPr>
        <p:blipFill>
          <a:blip r:embed="rId3"/>
          <a:srcRect/>
          <a:stretch>
            <a:fillRect/>
          </a:stretch>
        </p:blipFill>
        <p:spPr bwMode="auto">
          <a:xfrm>
            <a:off x="106363" y="1916642"/>
            <a:ext cx="8796337" cy="66516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2579" name="Picture 3"/>
          <p:cNvPicPr>
            <a:picLocks noChangeAspect="1" noChangeArrowheads="1"/>
          </p:cNvPicPr>
          <p:nvPr/>
        </p:nvPicPr>
        <p:blipFill>
          <a:blip r:embed="rId4"/>
          <a:srcRect/>
          <a:stretch>
            <a:fillRect/>
          </a:stretch>
        </p:blipFill>
        <p:spPr bwMode="auto">
          <a:xfrm>
            <a:off x="106363" y="2687594"/>
            <a:ext cx="8796337" cy="6508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2581" name="Picture 5"/>
          <p:cNvPicPr>
            <a:picLocks noChangeAspect="1" noChangeArrowheads="1"/>
          </p:cNvPicPr>
          <p:nvPr/>
        </p:nvPicPr>
        <p:blipFill>
          <a:blip r:embed="rId5"/>
          <a:srcRect/>
          <a:stretch>
            <a:fillRect/>
          </a:stretch>
        </p:blipFill>
        <p:spPr bwMode="auto">
          <a:xfrm>
            <a:off x="106363" y="3454996"/>
            <a:ext cx="8796337" cy="149701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a:blip r:embed="rId6"/>
          <a:stretch>
            <a:fillRect/>
          </a:stretch>
        </p:blipFill>
        <p:spPr>
          <a:xfrm>
            <a:off x="1237092" y="5068535"/>
            <a:ext cx="6418992" cy="1506496"/>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altLang="en-US"/>
              <a:t>NEAT Course Summary</a:t>
            </a:r>
          </a:p>
        </p:txBody>
      </p:sp>
      <p:sp>
        <p:nvSpPr>
          <p:cNvPr id="70659" name="Content Placeholder 2"/>
          <p:cNvSpPr>
            <a:spLocks noGrp="1"/>
          </p:cNvSpPr>
          <p:nvPr>
            <p:ph idx="1"/>
          </p:nvPr>
        </p:nvSpPr>
        <p:spPr>
          <a:xfrm>
            <a:off x="479425" y="908050"/>
            <a:ext cx="8054975" cy="5275263"/>
          </a:xfrm>
        </p:spPr>
        <p:txBody>
          <a:bodyPr/>
          <a:lstStyle/>
          <a:p>
            <a:r>
              <a:rPr lang="en-US" altLang="en-US" sz="2000"/>
              <a:t>Concluding remarks</a:t>
            </a:r>
          </a:p>
        </p:txBody>
      </p:sp>
    </p:spTree>
    <p:extLst>
      <p:ext uri="{BB962C8B-B14F-4D97-AF65-F5344CB8AC3E}">
        <p14:creationId xmlns:p14="http://schemas.microsoft.com/office/powerpoint/2010/main" val="1758085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547823" y="317683"/>
            <a:ext cx="8472487" cy="609600"/>
          </a:xfrm>
        </p:spPr>
        <p:txBody>
          <a:bodyPr/>
          <a:lstStyle/>
          <a:p>
            <a:pPr algn="ctr"/>
            <a:r>
              <a:rPr lang="en-US" altLang="en-US" dirty="0"/>
              <a:t>Acquisition</a:t>
            </a:r>
          </a:p>
        </p:txBody>
      </p:sp>
      <p:sp>
        <p:nvSpPr>
          <p:cNvPr id="13315" name="Content Placeholder 2"/>
          <p:cNvSpPr>
            <a:spLocks noGrp="1"/>
          </p:cNvSpPr>
          <p:nvPr>
            <p:ph idx="1"/>
          </p:nvPr>
        </p:nvSpPr>
        <p:spPr>
          <a:xfrm>
            <a:off x="547823" y="1808933"/>
            <a:ext cx="8050213" cy="4172141"/>
          </a:xfrm>
        </p:spPr>
        <p:txBody>
          <a:bodyPr/>
          <a:lstStyle/>
          <a:p>
            <a:r>
              <a:rPr lang="en-US" altLang="en-US" dirty="0"/>
              <a:t>Directory on the share drive</a:t>
            </a:r>
          </a:p>
          <a:p>
            <a:pPr lvl="1"/>
            <a:r>
              <a:rPr lang="en-US" altLang="en-US" dirty="0">
                <a:hlinkClick r:id="rId3" action="ppaction://hlinkfile"/>
              </a:rPr>
              <a:t>N:\Public</a:t>
            </a:r>
            <a:endParaRPr lang="en-US" altLang="en-US" dirty="0"/>
          </a:p>
          <a:p>
            <a:r>
              <a:rPr lang="en-US" altLang="en-US" dirty="0"/>
              <a:t>FTP Site</a:t>
            </a:r>
          </a:p>
          <a:p>
            <a:pPr lvl="1"/>
            <a:r>
              <a:rPr lang="en-US" altLang="en-US" dirty="0">
                <a:hlinkClick r:id="rId4"/>
              </a:rPr>
              <a:t>ftp://aeroftp2/NASR</a:t>
            </a:r>
            <a:endParaRPr lang="en-US" altLang="en-US" dirty="0"/>
          </a:p>
          <a:p>
            <a:r>
              <a:rPr lang="en-US" altLang="en-US" dirty="0"/>
              <a:t>Website</a:t>
            </a:r>
          </a:p>
          <a:p>
            <a:pPr lvl="1"/>
            <a:r>
              <a:rPr lang="en-US" altLang="en-US" dirty="0">
                <a:hlinkClick r:id="rId5"/>
              </a:rPr>
              <a:t>https://aeronav.faa.gov/Upload_313-d/blind_data/NEAT/</a:t>
            </a:r>
            <a:endParaRPr lang="en-US" altLang="en-US" dirty="0"/>
          </a:p>
          <a:p>
            <a:r>
              <a:rPr lang="en-US" altLang="en-US" dirty="0"/>
              <a:t>NeatSetup1360.exe</a:t>
            </a:r>
          </a:p>
          <a:p>
            <a:endParaRPr lang="en-US" altLang="en-US" dirty="0"/>
          </a:p>
          <a:p>
            <a:pPr lvl="1"/>
            <a:endParaRPr lang="en-US" altLang="en-US"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algn="ctr"/>
            <a:r>
              <a:rPr lang="en-US" altLang="en-US" dirty="0"/>
              <a:t>Setup</a:t>
            </a:r>
          </a:p>
        </p:txBody>
      </p:sp>
      <p:sp>
        <p:nvSpPr>
          <p:cNvPr id="17413" name="Content Placeholder 2"/>
          <p:cNvSpPr txBox="1">
            <a:spLocks/>
          </p:cNvSpPr>
          <p:nvPr/>
        </p:nvSpPr>
        <p:spPr bwMode="auto">
          <a:xfrm>
            <a:off x="852487" y="1421629"/>
            <a:ext cx="8050213" cy="3429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spcBef>
                <a:spcPct val="20000"/>
              </a:spcBef>
              <a:buFontTx/>
              <a:buChar char="•"/>
            </a:pPr>
            <a:r>
              <a:rPr lang="en-US" altLang="en-US" sz="2400" dirty="0"/>
              <a:t>Run latest NEAT Setup executable to your MS Windows PC Desktop </a:t>
            </a:r>
          </a:p>
          <a:p>
            <a:pPr marL="800100" lvl="1" indent="-342900">
              <a:spcBef>
                <a:spcPct val="20000"/>
              </a:spcBef>
              <a:buFont typeface="Wingdings" panose="05000000000000000000" pitchFamily="2" charset="2"/>
              <a:buChar char="Ø"/>
            </a:pPr>
            <a:r>
              <a:rPr lang="en-US" altLang="en-US" sz="2400"/>
              <a:t>Currently NeatSetup1360.</a:t>
            </a:r>
            <a:r>
              <a:rPr lang="en-US" altLang="en-US" sz="2400" dirty="0"/>
              <a:t>exe</a:t>
            </a:r>
          </a:p>
          <a:p>
            <a:pPr marL="800100" lvl="1" indent="-342900">
              <a:spcBef>
                <a:spcPct val="20000"/>
              </a:spcBef>
              <a:buFont typeface="Wingdings" panose="05000000000000000000" pitchFamily="2" charset="2"/>
              <a:buChar char="Ø"/>
            </a:pPr>
            <a:r>
              <a:rPr lang="en-US" altLang="en-US" sz="2400" dirty="0"/>
              <a:t>May need to download to your desktop to run but most can run from shared location.  You can delete the setup exe from your PC after it is installed.</a:t>
            </a:r>
          </a:p>
          <a:p>
            <a:pPr>
              <a:spcBef>
                <a:spcPct val="20000"/>
              </a:spcBef>
              <a:buFontTx/>
              <a:buChar char="•"/>
            </a:pPr>
            <a:r>
              <a:rPr lang="en-US" altLang="en-US" sz="2400" dirty="0"/>
              <a:t>Run and follow the prompts</a:t>
            </a:r>
          </a:p>
          <a:p>
            <a:pPr>
              <a:spcBef>
                <a:spcPct val="20000"/>
              </a:spcBef>
              <a:buFontTx/>
              <a:buChar char="•"/>
            </a:pPr>
            <a:r>
              <a:rPr lang="en-US" altLang="en-US" sz="2400" dirty="0"/>
              <a:t>Default install directory is: C:\UserName\Documents\NEAT</a:t>
            </a:r>
          </a:p>
          <a:p>
            <a:pPr marL="800100" lvl="1" indent="-342900">
              <a:spcBef>
                <a:spcPct val="20000"/>
              </a:spcBef>
              <a:buFont typeface="Wingdings" panose="05000000000000000000" pitchFamily="2" charset="2"/>
              <a:buChar char="Ø"/>
            </a:pPr>
            <a:r>
              <a:rPr lang="en-US" altLang="en-US" sz="2400" dirty="0">
                <a:solidFill>
                  <a:srgbClr val="FF0000"/>
                </a:solidFill>
              </a:rPr>
              <a:t>DO NOT ALTER</a:t>
            </a:r>
          </a:p>
          <a:p>
            <a:pPr>
              <a:spcBef>
                <a:spcPct val="20000"/>
              </a:spcBef>
              <a:buFontTx/>
              <a:buChar char="•"/>
            </a:pPr>
            <a:r>
              <a:rPr lang="en-US" altLang="en-US" sz="2400" dirty="0"/>
              <a:t>Does not require ADMIN rights</a:t>
            </a:r>
          </a:p>
          <a:p>
            <a:pPr marL="0" indent="0">
              <a:spcBef>
                <a:spcPct val="20000"/>
              </a:spcBef>
            </a:pPr>
            <a:endParaRPr lang="en-US" altLang="en-US" sz="2400" dirty="0"/>
          </a:p>
          <a:p>
            <a:pPr lvl="1">
              <a:spcBef>
                <a:spcPct val="20000"/>
              </a:spcBef>
              <a:buFontTx/>
              <a:buChar char="–"/>
            </a:pPr>
            <a:endParaRPr lang="en-US" altLang="en-US" sz="1000" dirty="0"/>
          </a:p>
          <a:p>
            <a:pPr lvl="2">
              <a:spcBef>
                <a:spcPct val="20000"/>
              </a:spcBef>
              <a:buFontTx/>
              <a:buChar char="•"/>
            </a:pPr>
            <a:endParaRPr lang="en-US"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ctr"/>
            <a:r>
              <a:rPr lang="en-US" altLang="en-US" dirty="0"/>
              <a:t>Acquisition</a:t>
            </a:r>
          </a:p>
        </p:txBody>
      </p:sp>
      <p:sp>
        <p:nvSpPr>
          <p:cNvPr id="14339" name="Content Placeholder 2"/>
          <p:cNvSpPr>
            <a:spLocks noGrp="1"/>
          </p:cNvSpPr>
          <p:nvPr>
            <p:ph idx="1"/>
          </p:nvPr>
        </p:nvSpPr>
        <p:spPr>
          <a:xfrm>
            <a:off x="549275" y="1279525"/>
            <a:ext cx="7815263" cy="4978400"/>
          </a:xfrm>
        </p:spPr>
        <p:txBody>
          <a:bodyPr/>
          <a:lstStyle/>
          <a:p>
            <a:r>
              <a:rPr lang="en-US" altLang="en-US" dirty="0"/>
              <a:t>Version 0.5.7.5 and later has </a:t>
            </a:r>
            <a:r>
              <a:rPr lang="en-US" altLang="en-US" b="1" i="1" dirty="0"/>
              <a:t>Check for Updates </a:t>
            </a:r>
            <a:r>
              <a:rPr lang="en-US" altLang="en-US" dirty="0"/>
              <a:t>Help menu Option</a:t>
            </a:r>
          </a:p>
          <a:p>
            <a:endParaRPr lang="en-US" altLang="en-US" dirty="0"/>
          </a:p>
          <a:p>
            <a:pPr lvl="1"/>
            <a:endParaRPr lang="en-US" altLang="en-US" b="1" dirty="0"/>
          </a:p>
          <a:p>
            <a:pPr lvl="1"/>
            <a:endParaRPr lang="en-US" altLang="en-US" b="1" dirty="0"/>
          </a:p>
          <a:p>
            <a:pPr lvl="1"/>
            <a:endParaRPr lang="en-US" altLang="en-US" b="1" dirty="0"/>
          </a:p>
          <a:p>
            <a:pPr lvl="1"/>
            <a:endParaRPr lang="en-US" altLang="en-US" dirty="0"/>
          </a:p>
        </p:txBody>
      </p:sp>
      <p:pic>
        <p:nvPicPr>
          <p:cNvPr id="141314" name="Picture 2"/>
          <p:cNvPicPr>
            <a:picLocks noChangeAspect="1" noChangeArrowheads="1"/>
          </p:cNvPicPr>
          <p:nvPr/>
        </p:nvPicPr>
        <p:blipFill>
          <a:blip r:embed="rId3"/>
          <a:srcRect/>
          <a:stretch>
            <a:fillRect/>
          </a:stretch>
        </p:blipFill>
        <p:spPr bwMode="auto">
          <a:xfrm>
            <a:off x="663575" y="2387600"/>
            <a:ext cx="1485900" cy="971550"/>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1" name="Picture 4" descr="C:\Users\JOEODO~1\AppData\Local\Temp\1\SNAGHTML2941b52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0606" y="2873375"/>
            <a:ext cx="2722562"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1317" name="Picture 5"/>
          <p:cNvPicPr>
            <a:picLocks noChangeAspect="1" noChangeArrowheads="1"/>
          </p:cNvPicPr>
          <p:nvPr/>
        </p:nvPicPr>
        <p:blipFill>
          <a:blip r:embed="rId5"/>
          <a:srcRect/>
          <a:stretch>
            <a:fillRect/>
          </a:stretch>
        </p:blipFill>
        <p:spPr bwMode="auto">
          <a:xfrm>
            <a:off x="6246517" y="3218814"/>
            <a:ext cx="1885950" cy="39052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43" name="Picture 7" descr="C:\Users\JOEODO~1\AppData\Local\Temp\1\SNAGHTML294579c9.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1361" y="4159794"/>
            <a:ext cx="3116263" cy="176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algn="ctr"/>
            <a:r>
              <a:rPr lang="en-US" altLang="en-US" dirty="0"/>
              <a:t>Execution</a:t>
            </a:r>
          </a:p>
        </p:txBody>
      </p:sp>
      <p:sp>
        <p:nvSpPr>
          <p:cNvPr id="18435" name="Content Placeholder 2"/>
          <p:cNvSpPr>
            <a:spLocks noGrp="1"/>
          </p:cNvSpPr>
          <p:nvPr>
            <p:ph idx="1"/>
          </p:nvPr>
        </p:nvSpPr>
        <p:spPr>
          <a:xfrm>
            <a:off x="549275" y="1019175"/>
            <a:ext cx="8050213" cy="4608513"/>
          </a:xfrm>
        </p:spPr>
        <p:txBody>
          <a:bodyPr/>
          <a:lstStyle/>
          <a:p>
            <a:endParaRPr lang="en-US" altLang="en-US" dirty="0"/>
          </a:p>
          <a:p>
            <a:r>
              <a:rPr lang="en-US" altLang="en-US" dirty="0"/>
              <a:t>Setup offers option to create desktop shortcut</a:t>
            </a:r>
          </a:p>
          <a:p>
            <a:pPr lvl="1"/>
            <a:r>
              <a:rPr lang="en-US" altLang="en-US" dirty="0"/>
              <a:t>Otherwise right click neat.exe that will be in your Documents\NEAT folder, Send To Desktop (create shortcut)</a:t>
            </a:r>
          </a:p>
          <a:p>
            <a:pPr lvl="1"/>
            <a:r>
              <a:rPr lang="en-US" altLang="en-US" dirty="0"/>
              <a:t>Double Click Neat.exe or shortcut to start program</a:t>
            </a:r>
          </a:p>
          <a:p>
            <a:pPr lvl="1"/>
            <a:endParaRPr lang="en-US"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2582863" y="1276350"/>
            <a:ext cx="3648120" cy="3543844"/>
          </a:xfrm>
        </p:spPr>
        <p:txBody>
          <a:bodyPr/>
          <a:lstStyle/>
          <a:p>
            <a:pPr algn="ctr"/>
            <a:r>
              <a:rPr lang="en-US" altLang="en-US" sz="3600" dirty="0"/>
              <a:t>NEAT</a:t>
            </a:r>
            <a:br>
              <a:rPr lang="en-US" altLang="en-US" sz="3600" dirty="0"/>
            </a:br>
            <a:br>
              <a:rPr lang="en-US" altLang="en-US" dirty="0"/>
            </a:br>
            <a:r>
              <a:rPr lang="en-US" altLang="en-US" dirty="0"/>
              <a:t>Other Types of Data</a:t>
            </a:r>
            <a:br>
              <a:rPr lang="en-US" altLang="en-US" dirty="0"/>
            </a:br>
            <a:br>
              <a:rPr lang="en-US" altLang="en-US" dirty="0"/>
            </a:br>
            <a:r>
              <a:rPr lang="en-US" altLang="en-US" dirty="0"/>
              <a:t>Subscriber .txt</a:t>
            </a:r>
            <a:br>
              <a:rPr lang="en-US" altLang="en-US" dirty="0"/>
            </a:br>
            <a:r>
              <a:rPr lang="en-US" altLang="en-US" dirty="0"/>
              <a:t>Subscriber .csv</a:t>
            </a:r>
            <a:br>
              <a:rPr lang="en-US" altLang="en-US" dirty="0"/>
            </a:br>
            <a:r>
              <a:rPr lang="en-US" altLang="en-US" dirty="0"/>
              <a:t>CIFP</a:t>
            </a:r>
            <a:br>
              <a:rPr lang="en-US" altLang="en-US" dirty="0"/>
            </a:br>
            <a:r>
              <a:rPr lang="en-US" altLang="en-US" dirty="0"/>
              <a:t>Canadian AIXM</a:t>
            </a:r>
            <a:br>
              <a:rPr lang="en-US" altLang="en-US" dirty="0"/>
            </a:br>
            <a:r>
              <a:rPr lang="en-US" altLang="en-US" dirty="0"/>
              <a:t>NGA DAFIF</a:t>
            </a:r>
            <a:br>
              <a:rPr lang="en-US" altLang="en-US" dirty="0"/>
            </a:br>
            <a:br>
              <a:rPr lang="en-US" altLang="en-US" dirty="0"/>
            </a:br>
            <a:endParaRPr lang="en-US"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a:r>
              <a:rPr lang="en-US" altLang="en-US" dirty="0"/>
              <a:t>Getting NFDC Subscriber Files</a:t>
            </a:r>
          </a:p>
        </p:txBody>
      </p:sp>
      <p:sp>
        <p:nvSpPr>
          <p:cNvPr id="22531" name="Content Placeholder 2"/>
          <p:cNvSpPr>
            <a:spLocks noGrp="1"/>
          </p:cNvSpPr>
          <p:nvPr>
            <p:ph idx="1"/>
          </p:nvPr>
        </p:nvSpPr>
        <p:spPr>
          <a:xfrm>
            <a:off x="130630" y="1057456"/>
            <a:ext cx="8882742" cy="3893366"/>
          </a:xfrm>
        </p:spPr>
        <p:txBody>
          <a:bodyPr/>
          <a:lstStyle/>
          <a:p>
            <a:r>
              <a:rPr lang="en-US" altLang="en-US" dirty="0"/>
              <a:t>You can open the entire 56 Day NASR subscription file as a .zip or individual subscriber files as .txt or .csv or .zip</a:t>
            </a:r>
          </a:p>
          <a:p>
            <a:pPr lvl="1"/>
            <a:r>
              <a:rPr lang="en-US" dirty="0"/>
              <a:t>56 Day NASR Subscription</a:t>
            </a:r>
          </a:p>
          <a:p>
            <a:pPr marL="457200" lvl="1" indent="0">
              <a:buNone/>
            </a:pPr>
            <a:r>
              <a:rPr lang="en-US" sz="1800" dirty="0">
                <a:hlinkClick r:id="rId3"/>
              </a:rPr>
              <a:t>https://www.faa.gov/air_traffic/flight_info/aeronav/aero_data/NASR_Subscription/</a:t>
            </a:r>
            <a:endParaRPr lang="en-US" sz="1800" dirty="0"/>
          </a:p>
          <a:p>
            <a:pPr marL="457200" lvl="1" indent="0">
              <a:buNone/>
            </a:pPr>
            <a:r>
              <a:rPr lang="en-US" dirty="0"/>
              <a:t>FTP directory /</a:t>
            </a:r>
            <a:r>
              <a:rPr lang="en-US" dirty="0" err="1"/>
              <a:t>NASR_OnDemand</a:t>
            </a:r>
            <a:r>
              <a:rPr lang="en-US" dirty="0"/>
              <a:t>/ at aeroftp2</a:t>
            </a:r>
          </a:p>
          <a:p>
            <a:pPr marL="457200" lvl="1" indent="0">
              <a:buNone/>
            </a:pPr>
            <a:r>
              <a:rPr lang="en-US" altLang="en-US" dirty="0">
                <a:hlinkClick r:id="rId4"/>
              </a:rPr>
              <a:t>ftp://aeroftp2/NASR_OnDemand/</a:t>
            </a:r>
            <a:endParaRPr lang="en-US" altLang="en-US" dirty="0"/>
          </a:p>
          <a:p>
            <a:pPr marL="457200" lvl="1" indent="0">
              <a:buNone/>
            </a:pPr>
            <a:endParaRPr lang="en-US" altLang="en-US" dirty="0"/>
          </a:p>
          <a:p>
            <a:pPr lvl="3"/>
            <a:endParaRPr lang="en-US" altLang="en-US" dirty="0"/>
          </a:p>
          <a:p>
            <a:pPr lvl="1"/>
            <a:endParaRPr lang="en-US" altLang="en-US" dirty="0"/>
          </a:p>
        </p:txBody>
      </p:sp>
      <p:pic>
        <p:nvPicPr>
          <p:cNvPr id="2050"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b="9630"/>
          <a:stretch/>
        </p:blipFill>
        <p:spPr bwMode="auto">
          <a:xfrm>
            <a:off x="1578974" y="3449276"/>
            <a:ext cx="6023609" cy="28992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25696070"/>
      </p:ext>
    </p:extLst>
  </p:cSld>
  <p:clrMapOvr>
    <a:masterClrMapping/>
  </p:clrMapOvr>
</p:sld>
</file>

<file path=ppt/theme/theme1.xml><?xml version="1.0" encoding="utf-8"?>
<a:theme xmlns:a="http://schemas.openxmlformats.org/drawingml/2006/main" name="2_Custom Design">
  <a:themeElements>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00">
            <a:alpha val="61000"/>
          </a:srgbClr>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919191"/>
                </a:outerShdw>
              </a:effectLst>
            </a14:hiddenEffects>
          </a:ext>
        </a:extLst>
      </a:spPr>
      <a:bodyPr vert="horz" wrap="square" lIns="56103" tIns="27559" rIns="56103" bIns="27559" numCol="1"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00">
            <a:alpha val="61000"/>
          </a:srgbClr>
        </a:solidFill>
        <a:ln w="952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919191"/>
                </a:outerShdw>
              </a:effectLst>
            </a14:hiddenEffects>
          </a:ext>
        </a:extLst>
      </a:spPr>
      <a:bodyPr vert="horz" wrap="square" lIns="56103" tIns="27559" rIns="56103" bIns="27559" numCol="1"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lnDef>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ilterColumn xmlns="bf548794-476e-4f51-96ff-2ffd98db4e1b">adapttest</FilterColumn>
  </documentManagement>
</p:properties>
</file>

<file path=customXml/item2.xml><?xml version="1.0" encoding="utf-8"?>
<LongProperties xmlns="http://schemas.microsoft.com/office/2006/metadata/long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7841A625BB2245A710C0E0DCEB716F" ma:contentTypeVersion="3" ma:contentTypeDescription="Create a new document." ma:contentTypeScope="" ma:versionID="bef3651aa2aa3f4819370cd54ea194bb">
  <xsd:schema xmlns:xsd="http://www.w3.org/2001/XMLSchema" xmlns:xs="http://www.w3.org/2001/XMLSchema" xmlns:p="http://schemas.microsoft.com/office/2006/metadata/properties" xmlns:ns2="4ffa495b-6c66-479a-a928-65d7fc099194" xmlns:ns3="bf548794-476e-4f51-96ff-2ffd98db4e1b" targetNamespace="http://schemas.microsoft.com/office/2006/metadata/properties" ma:root="true" ma:fieldsID="72f05595e9295b8450dd5c6a919853c6" ns2:_="" ns3:_="">
    <xsd:import namespace="4ffa495b-6c66-479a-a928-65d7fc099194"/>
    <xsd:import namespace="bf548794-476e-4f51-96ff-2ffd98db4e1b"/>
    <xsd:element name="properties">
      <xsd:complexType>
        <xsd:sequence>
          <xsd:element name="documentManagement">
            <xsd:complexType>
              <xsd:all>
                <xsd:element ref="ns2:_dlc_DocId" minOccurs="0"/>
                <xsd:element ref="ns2:_dlc_DocIdUrl" minOccurs="0"/>
                <xsd:element ref="ns2:_dlc_DocIdPersistId" minOccurs="0"/>
                <xsd:element ref="ns3:FilterColum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fa495b-6c66-479a-a928-65d7fc099194"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bf548794-476e-4f51-96ff-2ffd98db4e1b" elementFormDefault="qualified">
    <xsd:import namespace="http://schemas.microsoft.com/office/2006/documentManagement/types"/>
    <xsd:import namespace="http://schemas.microsoft.com/office/infopath/2007/PartnerControls"/>
    <xsd:element name="FilterColumn" ma:index="11" nillable="true" ma:displayName="FilterColumn" ma:default="RelMgnt" ma:internalName="FilterColumn">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9D98FB2-DE6C-455B-976D-C66F88850AD3}">
  <ds:schemaRefs>
    <ds:schemaRef ds:uri="http://purl.org/dc/terms/"/>
    <ds:schemaRef ds:uri="4ffa495b-6c66-479a-a928-65d7fc099194"/>
    <ds:schemaRef ds:uri="http://schemas.microsoft.com/office/2006/documentManagement/types"/>
    <ds:schemaRef ds:uri="http://schemas.microsoft.com/office/infopath/2007/PartnerControls"/>
    <ds:schemaRef ds:uri="http://purl.org/dc/elements/1.1/"/>
    <ds:schemaRef ds:uri="http://schemas.microsoft.com/office/2006/metadata/properties"/>
    <ds:schemaRef ds:uri="bf548794-476e-4f51-96ff-2ffd98db4e1b"/>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659390FA-30E6-4FB1-BA03-D9DB81070185}">
  <ds:schemaRefs>
    <ds:schemaRef ds:uri="http://schemas.microsoft.com/office/2006/metadata/longProperties"/>
  </ds:schemaRefs>
</ds:datastoreItem>
</file>

<file path=customXml/itemProps3.xml><?xml version="1.0" encoding="utf-8"?>
<ds:datastoreItem xmlns:ds="http://schemas.openxmlformats.org/officeDocument/2006/customXml" ds:itemID="{02CE5638-5135-409D-9421-F9ECA1EAAF5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fa495b-6c66-479a-a928-65d7fc099194"/>
    <ds:schemaRef ds:uri="bf548794-476e-4f51-96ff-2ffd98db4e1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64141</TotalTime>
  <Pages>17</Pages>
  <Words>7454</Words>
  <Application>Microsoft Office PowerPoint</Application>
  <PresentationFormat>On-screen Show (4:3)</PresentationFormat>
  <Paragraphs>404</Paragraphs>
  <Slides>36</Slides>
  <Notes>36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3" baseType="lpstr">
      <vt:lpstr>Arial</vt:lpstr>
      <vt:lpstr>Calibri</vt:lpstr>
      <vt:lpstr>Segoe UI</vt:lpstr>
      <vt:lpstr>Times New Roman</vt:lpstr>
      <vt:lpstr>Wingdings</vt:lpstr>
      <vt:lpstr>2_Custom Design</vt:lpstr>
      <vt:lpstr>Packager Shell Object</vt:lpstr>
      <vt:lpstr>NEAT   Nexgen ERAM Adaptation Tool</vt:lpstr>
      <vt:lpstr>NEAT   What is NEAT?  Acquisition  Setup  Execution</vt:lpstr>
      <vt:lpstr>What is NEAT?</vt:lpstr>
      <vt:lpstr>Acquisition</vt:lpstr>
      <vt:lpstr>Setup</vt:lpstr>
      <vt:lpstr>Acquisition</vt:lpstr>
      <vt:lpstr>Execution</vt:lpstr>
      <vt:lpstr>NEAT  Other Types of Data  Subscriber .txt Subscriber .csv CIFP Canadian AIXM NGA DAFIF  </vt:lpstr>
      <vt:lpstr>Getting NFDC Subscriber Files</vt:lpstr>
      <vt:lpstr>Canadian AIXM Files</vt:lpstr>
      <vt:lpstr>CIFP .zip &amp; DAFIF txt Files</vt:lpstr>
      <vt:lpstr>NEAT  Main Window  Settings Button</vt:lpstr>
      <vt:lpstr>Settings</vt:lpstr>
      <vt:lpstr>PowerPoint Presentation</vt:lpstr>
      <vt:lpstr>PowerPoint Presentation</vt:lpstr>
      <vt:lpstr>NEAT  Grid Layout</vt:lpstr>
      <vt:lpstr>Grid Layout</vt:lpstr>
      <vt:lpstr>Grid Layout – cont’d</vt:lpstr>
      <vt:lpstr>NEAT  Filtering  Auto Filter Row Column Filter Dropdown Custom Filter Dialog Filter Editor Find Panel</vt:lpstr>
      <vt:lpstr>Filtering – Auto Filter Row</vt:lpstr>
      <vt:lpstr>Filtering – Filter List Window</vt:lpstr>
      <vt:lpstr>Filtering – Custom Filter Dialog</vt:lpstr>
      <vt:lpstr>Filtering – Filter Editor</vt:lpstr>
      <vt:lpstr>Filtering – Filter Editor</vt:lpstr>
      <vt:lpstr>Filtering – Find Panel</vt:lpstr>
      <vt:lpstr>NEAT  Grid Basics  Grouping</vt:lpstr>
      <vt:lpstr>Grid Basics – Grouping</vt:lpstr>
      <vt:lpstr>NEAT  Grid Basics  Sorting</vt:lpstr>
      <vt:lpstr>Grid Basics – Sorting</vt:lpstr>
      <vt:lpstr>NEAT  Grid Basics  Printing and Exporting</vt:lpstr>
      <vt:lpstr>Grid Basics – Printing and Exporting</vt:lpstr>
      <vt:lpstr>NEAT  Release Compare</vt:lpstr>
      <vt:lpstr>Compare - NFDC</vt:lpstr>
      <vt:lpstr>Compare Results</vt:lpstr>
      <vt:lpstr>Tools – Viewing Differences</vt:lpstr>
      <vt:lpstr>NEAT Course Summary</vt:lpstr>
    </vt:vector>
  </TitlesOfParts>
  <Company>FAA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NEAT Introduction</dc:title>
  <dc:subject>Nexgen ERAM Adaptation Tool</dc:subject>
  <dc:creator>Joe Odom</dc:creator>
  <cp:lastModifiedBy>Kubont, Colleen (FAA)</cp:lastModifiedBy>
  <cp:revision>3083</cp:revision>
  <cp:lastPrinted>2000-11-09T14:37:54Z</cp:lastPrinted>
  <dcterms:created xsi:type="dcterms:W3CDTF">1997-04-01T09:23:16Z</dcterms:created>
  <dcterms:modified xsi:type="dcterms:W3CDTF">2024-01-03T19:20:56Z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 Author">
    <vt:lpwstr>ACCT04\angjeloh</vt:lpwstr>
  </property>
  <property fmtid="{D5CDD505-2E9C-101B-9397-08002B2CF9AE}" pid="3" name="Document Sensitivity">
    <vt:lpwstr>1</vt:lpwstr>
  </property>
  <property fmtid="{D5CDD505-2E9C-101B-9397-08002B2CF9AE}" pid="4" name="ThirdParty">
    <vt:lpwstr/>
  </property>
  <property fmtid="{D5CDD505-2E9C-101B-9397-08002B2CF9AE}" pid="5" name="OCI Restriction">
    <vt:bool>false</vt:bool>
  </property>
  <property fmtid="{D5CDD505-2E9C-101B-9397-08002B2CF9AE}" pid="6" name="OCI Additional Info">
    <vt:lpwstr/>
  </property>
  <property fmtid="{D5CDD505-2E9C-101B-9397-08002B2CF9AE}" pid="7" name="Confirm Sensitivity">
    <vt:lpwstr>0</vt:lpwstr>
  </property>
  <property fmtid="{D5CDD505-2E9C-101B-9397-08002B2CF9AE}" pid="8" name="Allow Header Overwrite">
    <vt:lpwstr>-1</vt:lpwstr>
  </property>
  <property fmtid="{D5CDD505-2E9C-101B-9397-08002B2CF9AE}" pid="9" name="Allow Footer Overwrite">
    <vt:lpwstr>-1</vt:lpwstr>
  </property>
  <property fmtid="{D5CDD505-2E9C-101B-9397-08002B2CF9AE}" pid="10" name="Multiple Selected">
    <vt:lpwstr>-1</vt:lpwstr>
  </property>
  <property fmtid="{D5CDD505-2E9C-101B-9397-08002B2CF9AE}" pid="11" name="SIPHeaderWording">
    <vt:lpwstr/>
  </property>
  <property fmtid="{D5CDD505-2E9C-101B-9397-08002B2CF9AE}" pid="12" name="SIPLevel">
    <vt:lpwstr>0</vt:lpwstr>
  </property>
  <property fmtid="{D5CDD505-2E9C-101B-9397-08002B2CF9AE}" pid="13" name="_dlc_DocId">
    <vt:lpwstr>TPM2RQMCZNQA-243-660</vt:lpwstr>
  </property>
  <property fmtid="{D5CDD505-2E9C-101B-9397-08002B2CF9AE}" pid="14" name="_dlc_DocIdItemGuid">
    <vt:lpwstr>32c4f250-dbbc-4d22-bb58-5d07cbba2491</vt:lpwstr>
  </property>
  <property fmtid="{D5CDD505-2E9C-101B-9397-08002B2CF9AE}" pid="15" name="_dlc_DocIdUrl">
    <vt:lpwstr>https://ksn2.faa.gov/aje/aje1/FAST/_layouts/DocIdRedir.aspx?ID=TPM2RQMCZNQA-243-660, TPM2RQMCZNQA-243-660</vt:lpwstr>
  </property>
</Properties>
</file>